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86"/>
  </p:notesMasterIdLst>
  <p:handoutMasterIdLst>
    <p:handoutMasterId r:id="rId87"/>
  </p:handoutMasterIdLst>
  <p:sldIdLst>
    <p:sldId id="330" r:id="rId2"/>
    <p:sldId id="331" r:id="rId3"/>
    <p:sldId id="332" r:id="rId4"/>
    <p:sldId id="333" r:id="rId5"/>
    <p:sldId id="334" r:id="rId6"/>
    <p:sldId id="335" r:id="rId7"/>
    <p:sldId id="336" r:id="rId8"/>
    <p:sldId id="337" r:id="rId9"/>
    <p:sldId id="338" r:id="rId10"/>
    <p:sldId id="339" r:id="rId11"/>
    <p:sldId id="340" r:id="rId12"/>
    <p:sldId id="341" r:id="rId13"/>
    <p:sldId id="342" r:id="rId14"/>
    <p:sldId id="343" r:id="rId15"/>
    <p:sldId id="344" r:id="rId16"/>
    <p:sldId id="346" r:id="rId17"/>
    <p:sldId id="347" r:id="rId18"/>
    <p:sldId id="348" r:id="rId19"/>
    <p:sldId id="349" r:id="rId20"/>
    <p:sldId id="256" r:id="rId21"/>
    <p:sldId id="258" r:id="rId22"/>
    <p:sldId id="259" r:id="rId23"/>
    <p:sldId id="273" r:id="rId24"/>
    <p:sldId id="260" r:id="rId25"/>
    <p:sldId id="274" r:id="rId26"/>
    <p:sldId id="279" r:id="rId27"/>
    <p:sldId id="28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50" r:id="rId53"/>
    <p:sldId id="351" r:id="rId54"/>
    <p:sldId id="352" r:id="rId55"/>
    <p:sldId id="353"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54" r:id="rId81"/>
    <p:sldId id="355" r:id="rId82"/>
    <p:sldId id="356" r:id="rId83"/>
    <p:sldId id="357" r:id="rId84"/>
    <p:sldId id="358" r:id="rId8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CC9900"/>
    <a:srgbClr val="FFFF00"/>
    <a:srgbClr val="CC0000"/>
    <a:srgbClr val="9999FF"/>
    <a:srgbClr val="0099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1" autoAdjust="0"/>
    <p:restoredTop sz="82867" autoAdjust="0"/>
  </p:normalViewPr>
  <p:slideViewPr>
    <p:cSldViewPr>
      <p:cViewPr>
        <p:scale>
          <a:sx n="90" d="100"/>
          <a:sy n="90" d="100"/>
        </p:scale>
        <p:origin x="1661"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smtClean="0">
                <a:latin typeface="Arial" panose="020B0604020202020204" pitchFamily="34" charset="0"/>
                <a:ea typeface="宋体" panose="02010600030101010101" pitchFamily="2" charset="-122"/>
              </a:defRPr>
            </a:lvl1pPr>
          </a:lstStyle>
          <a:p>
            <a:pPr>
              <a:defRPr/>
            </a:pPr>
            <a:fld id="{BD6F57AC-CBAC-4E5F-A6B6-22DF41F60079}" type="datetimeFigureOut">
              <a:rPr lang="zh-CN" altLang="en-US"/>
              <a:pPr>
                <a:defRPr/>
              </a:pPr>
              <a:t>2022/5/16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smtClean="0">
                <a:latin typeface="Arial" panose="020B0604020202020204" pitchFamily="34" charset="0"/>
                <a:ea typeface="宋体" panose="02010600030101010101" pitchFamily="2" charset="-122"/>
              </a:defRPr>
            </a:lvl1pPr>
          </a:lstStyle>
          <a:p>
            <a:pPr>
              <a:defRPr/>
            </a:pPr>
            <a:fld id="{B4E0081F-D67E-4154-B252-F0735AB55C86}" type="slidenum">
              <a:rPr lang="zh-CN" altLang="en-US"/>
              <a:pPr>
                <a:defRPr/>
              </a:pPr>
              <a:t>‹#›</a:t>
            </a:fld>
            <a:endParaRPr lang="zh-CN" altLang="en-US"/>
          </a:p>
        </p:txBody>
      </p:sp>
    </p:spTree>
    <p:extLst>
      <p:ext uri="{BB962C8B-B14F-4D97-AF65-F5344CB8AC3E}">
        <p14:creationId xmlns:p14="http://schemas.microsoft.com/office/powerpoint/2010/main" val="17532333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宋体" panose="02010600030101010101" pitchFamily="2" charset="-122"/>
              </a:defRPr>
            </a:lvl1pPr>
          </a:lstStyle>
          <a:p>
            <a:pPr>
              <a:defRPr/>
            </a:pPr>
            <a:endParaRPr lang="en-US" altLang="zh-CN"/>
          </a:p>
        </p:txBody>
      </p:sp>
      <p:sp>
        <p:nvSpPr>
          <p:cNvPr id="9523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宋体" panose="02010600030101010101" pitchFamily="2" charset="-122"/>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523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523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宋体" panose="02010600030101010101" pitchFamily="2" charset="-122"/>
              </a:defRPr>
            </a:lvl1pPr>
          </a:lstStyle>
          <a:p>
            <a:pPr>
              <a:defRPr/>
            </a:pPr>
            <a:endParaRPr lang="en-US" altLang="zh-CN"/>
          </a:p>
        </p:txBody>
      </p:sp>
      <p:sp>
        <p:nvSpPr>
          <p:cNvPr id="9523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ea typeface="宋体" panose="02010600030101010101" pitchFamily="2" charset="-122"/>
              </a:defRPr>
            </a:lvl1pPr>
          </a:lstStyle>
          <a:p>
            <a:pPr>
              <a:defRPr/>
            </a:pPr>
            <a:fld id="{6514C4A1-51DE-42EB-A92D-A2F1EAEDD580}" type="slidenum">
              <a:rPr lang="en-US" altLang="zh-CN"/>
              <a:pPr>
                <a:defRPr/>
              </a:pPr>
              <a:t>‹#›</a:t>
            </a:fld>
            <a:endParaRPr lang="en-US" altLang="zh-CN"/>
          </a:p>
        </p:txBody>
      </p:sp>
    </p:spTree>
    <p:extLst>
      <p:ext uri="{BB962C8B-B14F-4D97-AF65-F5344CB8AC3E}">
        <p14:creationId xmlns:p14="http://schemas.microsoft.com/office/powerpoint/2010/main" val="236887926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773D4F-86AB-4E3B-895E-433277476C83}" type="slidenum">
              <a:rPr lang="en-US" altLang="zh-CN">
                <a:latin typeface="Times New Roman" panose="02020603050405020304" pitchFamily="18" charset="0"/>
              </a:rPr>
              <a:pPr eaLnBrk="1" hangingPunct="1"/>
              <a:t>1</a:t>
            </a:fld>
            <a:endParaRPr lang="en-US" altLang="zh-CN">
              <a:latin typeface="Times New Roman" panose="02020603050405020304" pitchFamily="18" charset="0"/>
            </a:endParaRPr>
          </a:p>
        </p:txBody>
      </p:sp>
      <p:sp>
        <p:nvSpPr>
          <p:cNvPr id="33795" name="Rectangle 2"/>
          <p:cNvSpPr>
            <a:spLocks noChangeArrowheads="1" noTextEdit="1"/>
          </p:cNvSpPr>
          <p:nvPr>
            <p:ph type="sldImg"/>
          </p:nvPr>
        </p:nvSpPr>
        <p:spPr>
          <a:ln/>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007286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61982A3-892F-4B83-BE72-6796586301B8}" type="slidenum">
              <a:rPr kumimoji="1" lang="en-US" altLang="zh-CN" sz="1200">
                <a:latin typeface="Times New Roman" pitchFamily="18" charset="0"/>
              </a:rPr>
              <a:pPr algn="r"/>
              <a:t>27</a:t>
            </a:fld>
            <a:endParaRPr kumimoji="1" lang="en-US" altLang="zh-CN" sz="120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010215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60F72DD3-1718-4EAE-BB8F-F86E1BE339A7}" type="slidenum">
              <a:rPr lang="en-US" altLang="zh-CN" smtClean="0"/>
              <a:pPr/>
              <a:t>28</a:t>
            </a:fld>
            <a:endParaRPr lang="en-US" altLang="zh-CN"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793869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2CD45F42-E410-44C4-8357-8C736886DA1E}" type="slidenum">
              <a:rPr lang="en-US" altLang="zh-CN" smtClean="0"/>
              <a:pPr/>
              <a:t>29</a:t>
            </a:fld>
            <a:endParaRPr lang="en-US" altLang="zh-CN"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045355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1252C9CE-8FB4-46AD-BCFF-D62CAE4DEBB8}" type="slidenum">
              <a:rPr lang="en-US" altLang="zh-CN" smtClean="0"/>
              <a:pPr/>
              <a:t>30</a:t>
            </a:fld>
            <a:endParaRPr lang="en-US" altLang="zh-CN"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r>
              <a:rPr lang="zh-CN" altLang="en-US" smtClean="0">
                <a:ea typeface="宋体" charset="-122"/>
              </a:rPr>
              <a:t>此页标题禁止有多级标题，更不要出现所在章节的名称。</a:t>
            </a:r>
          </a:p>
          <a:p>
            <a:pPr eaLnBrk="1" hangingPunct="1"/>
            <a:r>
              <a:rPr lang="zh-CN" altLang="en-US" smtClean="0">
                <a:ea typeface="宋体" charset="-122"/>
              </a:rPr>
              <a:t>此页标题要简练，能直接表达出本页的内容。</a:t>
            </a:r>
          </a:p>
          <a:p>
            <a:pPr eaLnBrk="1" hangingPunct="1"/>
            <a:r>
              <a:rPr lang="zh-CN" altLang="en-US" smtClean="0">
                <a:ea typeface="宋体" charset="-122"/>
              </a:rPr>
              <a:t>内容页可以除标题外的任何版式，如图、表等。</a:t>
            </a:r>
          </a:p>
          <a:p>
            <a:pPr eaLnBrk="1" hangingPunct="1"/>
            <a:r>
              <a:rPr lang="zh-CN" altLang="en-US" smtClean="0">
                <a:ea typeface="宋体" charset="-122"/>
              </a:rPr>
              <a:t>该页在授课和胶片＋注释中都要使用。</a:t>
            </a:r>
          </a:p>
        </p:txBody>
      </p:sp>
    </p:spTree>
    <p:extLst>
      <p:ext uri="{BB962C8B-B14F-4D97-AF65-F5344CB8AC3E}">
        <p14:creationId xmlns:p14="http://schemas.microsoft.com/office/powerpoint/2010/main" val="323917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EDCB2A52-EBBE-41D3-8499-B4B9A20D5322}" type="slidenum">
              <a:rPr lang="en-US" altLang="zh-CN" smtClean="0"/>
              <a:pPr/>
              <a:t>33</a:t>
            </a:fld>
            <a:endParaRPr lang="en-US" altLang="zh-CN"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r>
              <a:rPr lang="zh-CN" altLang="en-US" smtClean="0">
                <a:ea typeface="宋体" charset="-122"/>
              </a:rPr>
              <a:t>此页标题禁止有多级标题，更不要出现所在章节的名称。</a:t>
            </a:r>
          </a:p>
          <a:p>
            <a:pPr eaLnBrk="1" hangingPunct="1"/>
            <a:r>
              <a:rPr lang="zh-CN" altLang="en-US" smtClean="0">
                <a:ea typeface="宋体" charset="-122"/>
              </a:rPr>
              <a:t>此页标题要简练，能直接表达出本页的内容。</a:t>
            </a:r>
          </a:p>
          <a:p>
            <a:pPr eaLnBrk="1" hangingPunct="1"/>
            <a:r>
              <a:rPr lang="zh-CN" altLang="en-US" smtClean="0">
                <a:ea typeface="宋体" charset="-122"/>
              </a:rPr>
              <a:t>内容页可以除标题外的任何版式，如图、表等。</a:t>
            </a:r>
          </a:p>
          <a:p>
            <a:pPr eaLnBrk="1" hangingPunct="1"/>
            <a:r>
              <a:rPr lang="zh-CN" altLang="en-US" smtClean="0">
                <a:ea typeface="宋体" charset="-122"/>
              </a:rPr>
              <a:t>该页在授课和胶片＋注释中都要使用。</a:t>
            </a:r>
          </a:p>
        </p:txBody>
      </p:sp>
    </p:spTree>
    <p:extLst>
      <p:ext uri="{BB962C8B-B14F-4D97-AF65-F5344CB8AC3E}">
        <p14:creationId xmlns:p14="http://schemas.microsoft.com/office/powerpoint/2010/main" val="2559299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BD956EA6-23AB-46DC-A6A7-E68D8E91C496}" type="slidenum">
              <a:rPr lang="en-US" altLang="zh-CN" smtClean="0"/>
              <a:pPr/>
              <a:t>34</a:t>
            </a:fld>
            <a:endParaRPr lang="en-US" altLang="zh-CN"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p:spPr>
        <p:txBody>
          <a:bodyPr/>
          <a:lstStyle/>
          <a:p>
            <a:pPr eaLnBrk="1" hangingPunct="1"/>
            <a:r>
              <a:rPr lang="zh-CN" altLang="en-US" smtClean="0">
                <a:ea typeface="宋体" charset="-122"/>
              </a:rPr>
              <a:t>此页标题禁止有多级标题，更不要出现所在章节的名称。</a:t>
            </a:r>
          </a:p>
          <a:p>
            <a:pPr eaLnBrk="1" hangingPunct="1"/>
            <a:r>
              <a:rPr lang="zh-CN" altLang="en-US" smtClean="0">
                <a:ea typeface="宋体" charset="-122"/>
              </a:rPr>
              <a:t>此页标题要简练，能直接表达出本页的内容。</a:t>
            </a:r>
          </a:p>
          <a:p>
            <a:pPr eaLnBrk="1" hangingPunct="1"/>
            <a:r>
              <a:rPr lang="zh-CN" altLang="en-US" smtClean="0">
                <a:ea typeface="宋体" charset="-122"/>
              </a:rPr>
              <a:t>内容页可以除标题外的任何版式，如图、表等。</a:t>
            </a:r>
          </a:p>
          <a:p>
            <a:pPr eaLnBrk="1" hangingPunct="1"/>
            <a:r>
              <a:rPr lang="zh-CN" altLang="en-US" smtClean="0">
                <a:ea typeface="宋体" charset="-122"/>
              </a:rPr>
              <a:t>该页在授课和胶片＋注释中都要使用。</a:t>
            </a:r>
          </a:p>
        </p:txBody>
      </p:sp>
    </p:spTree>
    <p:extLst>
      <p:ext uri="{BB962C8B-B14F-4D97-AF65-F5344CB8AC3E}">
        <p14:creationId xmlns:p14="http://schemas.microsoft.com/office/powerpoint/2010/main" val="225460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9A0A3208-B104-4B80-BF70-2FF5B451AC4F}" type="slidenum">
              <a:rPr lang="en-US" altLang="zh-CN" smtClean="0"/>
              <a:pPr/>
              <a:t>35</a:t>
            </a:fld>
            <a:endParaRPr lang="en-US" altLang="zh-CN"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r>
              <a:rPr lang="zh-CN" altLang="en-US" smtClean="0">
                <a:ea typeface="宋体" charset="-122"/>
              </a:rPr>
              <a:t>此页标题禁止有多级标题，更不要出现所在章节的名称。</a:t>
            </a:r>
          </a:p>
          <a:p>
            <a:pPr eaLnBrk="1" hangingPunct="1"/>
            <a:r>
              <a:rPr lang="zh-CN" altLang="en-US" smtClean="0">
                <a:ea typeface="宋体" charset="-122"/>
              </a:rPr>
              <a:t>此页标题要简练，能直接表达出本页的内容。</a:t>
            </a:r>
          </a:p>
          <a:p>
            <a:pPr eaLnBrk="1" hangingPunct="1"/>
            <a:r>
              <a:rPr lang="zh-CN" altLang="en-US" smtClean="0">
                <a:ea typeface="宋体" charset="-122"/>
              </a:rPr>
              <a:t>内容页可以除标题外的任何版式，如图、表等。</a:t>
            </a:r>
          </a:p>
          <a:p>
            <a:pPr eaLnBrk="1" hangingPunct="1"/>
            <a:r>
              <a:rPr lang="zh-CN" altLang="en-US" smtClean="0">
                <a:ea typeface="宋体" charset="-122"/>
              </a:rPr>
              <a:t>该页在授课和胶片＋注释中都要使用。</a:t>
            </a:r>
          </a:p>
        </p:txBody>
      </p:sp>
    </p:spTree>
    <p:extLst>
      <p:ext uri="{BB962C8B-B14F-4D97-AF65-F5344CB8AC3E}">
        <p14:creationId xmlns:p14="http://schemas.microsoft.com/office/powerpoint/2010/main" val="1316047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2DB6FA87-2D65-4854-BBAC-27F5277EC131}" type="slidenum">
              <a:rPr lang="en-US" altLang="zh-CN" smtClean="0"/>
              <a:pPr/>
              <a:t>36</a:t>
            </a:fld>
            <a:endParaRPr lang="en-US" altLang="zh-CN"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pPr eaLnBrk="1" hangingPunct="1"/>
            <a:r>
              <a:rPr lang="zh-CN" altLang="en-US" smtClean="0">
                <a:ea typeface="宋体" charset="-122"/>
              </a:rPr>
              <a:t>此页标题禁止有多级标题，更不要出现所在章节的名称。</a:t>
            </a:r>
          </a:p>
          <a:p>
            <a:pPr eaLnBrk="1" hangingPunct="1"/>
            <a:r>
              <a:rPr lang="zh-CN" altLang="en-US" smtClean="0">
                <a:ea typeface="宋体" charset="-122"/>
              </a:rPr>
              <a:t>此页标题要简练，能直接表达出本页的内容。</a:t>
            </a:r>
          </a:p>
          <a:p>
            <a:pPr eaLnBrk="1" hangingPunct="1"/>
            <a:r>
              <a:rPr lang="zh-CN" altLang="en-US" smtClean="0">
                <a:ea typeface="宋体" charset="-122"/>
              </a:rPr>
              <a:t>内容页可以除标题外的任何版式，如图、表等。</a:t>
            </a:r>
          </a:p>
          <a:p>
            <a:pPr eaLnBrk="1" hangingPunct="1"/>
            <a:r>
              <a:rPr lang="zh-CN" altLang="en-US" smtClean="0">
                <a:ea typeface="宋体" charset="-122"/>
              </a:rPr>
              <a:t>该页在授课和胶片＋注释中都要使用。</a:t>
            </a:r>
          </a:p>
        </p:txBody>
      </p:sp>
    </p:spTree>
    <p:extLst>
      <p:ext uri="{BB962C8B-B14F-4D97-AF65-F5344CB8AC3E}">
        <p14:creationId xmlns:p14="http://schemas.microsoft.com/office/powerpoint/2010/main" val="329322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620BD0D9-32E6-4068-ADFA-C049C5D358CC}" type="slidenum">
              <a:rPr lang="en-US" altLang="zh-CN" smtClean="0"/>
              <a:pPr/>
              <a:t>37</a:t>
            </a:fld>
            <a:endParaRPr lang="en-US" altLang="zh-CN"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r>
              <a:rPr lang="zh-CN" altLang="en-US" smtClean="0">
                <a:ea typeface="宋体" charset="-122"/>
              </a:rPr>
              <a:t>此页标题禁止有多级标题，更不要出现所在章节的名称。</a:t>
            </a:r>
          </a:p>
          <a:p>
            <a:pPr eaLnBrk="1" hangingPunct="1"/>
            <a:r>
              <a:rPr lang="zh-CN" altLang="en-US" smtClean="0">
                <a:ea typeface="宋体" charset="-122"/>
              </a:rPr>
              <a:t>此页标题要简练，能直接表达出本页的内容。</a:t>
            </a:r>
          </a:p>
          <a:p>
            <a:pPr eaLnBrk="1" hangingPunct="1"/>
            <a:r>
              <a:rPr lang="zh-CN" altLang="en-US" smtClean="0">
                <a:ea typeface="宋体" charset="-122"/>
              </a:rPr>
              <a:t>内容页可以除标题外的任何版式，如图、表等。</a:t>
            </a:r>
          </a:p>
          <a:p>
            <a:pPr eaLnBrk="1" hangingPunct="1"/>
            <a:r>
              <a:rPr lang="zh-CN" altLang="en-US" smtClean="0">
                <a:ea typeface="宋体" charset="-122"/>
              </a:rPr>
              <a:t>该页在授课和胶片＋注释中都要使用。</a:t>
            </a:r>
          </a:p>
        </p:txBody>
      </p:sp>
    </p:spTree>
    <p:extLst>
      <p:ext uri="{BB962C8B-B14F-4D97-AF65-F5344CB8AC3E}">
        <p14:creationId xmlns:p14="http://schemas.microsoft.com/office/powerpoint/2010/main" val="2820920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20AABE0C-0AAC-4405-B6F7-2E9108FBD801}" type="slidenum">
              <a:rPr lang="en-US" altLang="zh-CN" smtClean="0"/>
              <a:pPr/>
              <a:t>39</a:t>
            </a:fld>
            <a:endParaRPr lang="en-US" altLang="zh-CN" smtClean="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r>
              <a:rPr lang="zh-CN" altLang="en-US" smtClean="0">
                <a:ea typeface="宋体" charset="-122"/>
              </a:rPr>
              <a:t>此页标题禁止有多级标题，更不要出现所在章节的名称。</a:t>
            </a:r>
          </a:p>
          <a:p>
            <a:pPr eaLnBrk="1" hangingPunct="1"/>
            <a:r>
              <a:rPr lang="zh-CN" altLang="en-US" smtClean="0">
                <a:ea typeface="宋体" charset="-122"/>
              </a:rPr>
              <a:t>此页标题要简练，能直接表达出本页的内容。</a:t>
            </a:r>
          </a:p>
          <a:p>
            <a:pPr eaLnBrk="1" hangingPunct="1"/>
            <a:r>
              <a:rPr lang="zh-CN" altLang="en-US" smtClean="0">
                <a:ea typeface="宋体" charset="-122"/>
              </a:rPr>
              <a:t>内容页可以除标题外的任何版式，如图、表等。</a:t>
            </a:r>
          </a:p>
          <a:p>
            <a:pPr eaLnBrk="1" hangingPunct="1"/>
            <a:r>
              <a:rPr lang="zh-CN" altLang="en-US" smtClean="0">
                <a:ea typeface="宋体" charset="-122"/>
              </a:rPr>
              <a:t>该页在授课和胶片＋注释中都要使用。</a:t>
            </a:r>
          </a:p>
        </p:txBody>
      </p:sp>
    </p:spTree>
    <p:extLst>
      <p:ext uri="{BB962C8B-B14F-4D97-AF65-F5344CB8AC3E}">
        <p14:creationId xmlns:p14="http://schemas.microsoft.com/office/powerpoint/2010/main" val="2085735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A412B9B-85EB-4DAE-A7C5-620111C4A640}" type="slidenum">
              <a:rPr lang="en-US" altLang="zh-CN">
                <a:latin typeface="Times New Roman" panose="02020603050405020304" pitchFamily="18" charset="0"/>
              </a:rPr>
              <a:pPr eaLnBrk="1" hangingPunct="1"/>
              <a:t>2</a:t>
            </a:fld>
            <a:endParaRPr lang="en-US" altLang="zh-CN">
              <a:latin typeface="Times New Roman" panose="02020603050405020304" pitchFamily="18" charset="0"/>
            </a:endParaRPr>
          </a:p>
        </p:txBody>
      </p:sp>
      <p:sp>
        <p:nvSpPr>
          <p:cNvPr id="34819" name="Rectangle 2"/>
          <p:cNvSpPr>
            <a:spLocks noChangeArrowheads="1" noTextEdit="1"/>
          </p:cNvSpPr>
          <p:nvPr>
            <p:ph type="sldImg"/>
          </p:nvPr>
        </p:nvSpPr>
        <p:spPr>
          <a:ln/>
        </p:spPr>
      </p:sp>
      <p:sp>
        <p:nvSpPr>
          <p:cNvPr id="348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1821331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13599189-F4B5-4151-8809-A7BD3706DA7D}" type="slidenum">
              <a:rPr lang="en-US" altLang="zh-CN" smtClean="0"/>
              <a:pPr/>
              <a:t>56</a:t>
            </a:fld>
            <a:endParaRPr lang="en-US" altLang="zh-CN" smtClean="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2017413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6CCC6D69-FBA4-4039-A976-3819E2A1BD22}" type="slidenum">
              <a:rPr lang="en-US" altLang="zh-CN" smtClean="0"/>
              <a:pPr/>
              <a:t>57</a:t>
            </a:fld>
            <a:endParaRPr lang="en-US" altLang="zh-CN"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619957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31"/>
          <p:cNvSpPr>
            <a:spLocks noGrp="1" noChangeArrowheads="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B09CA9C9-95C0-4F14-B39C-0DABB51EF646}" type="slidenum">
              <a:rPr lang="en-US" altLang="zh-CN" smtClean="0"/>
              <a:pPr/>
              <a:t>60</a:t>
            </a:fld>
            <a:endParaRPr lang="en-US" altLang="zh-CN"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pPr eaLnBrk="1" hangingPunct="1"/>
            <a:r>
              <a:rPr lang="zh-CN" altLang="en-US" smtClean="0">
                <a:ea typeface="宋体" charset="-122"/>
              </a:rPr>
              <a:t>此页标题禁止有多级标题，更不要出现所在章节的名称。</a:t>
            </a:r>
          </a:p>
          <a:p>
            <a:pPr eaLnBrk="1" hangingPunct="1"/>
            <a:r>
              <a:rPr lang="zh-CN" altLang="en-US" smtClean="0">
                <a:ea typeface="宋体" charset="-122"/>
              </a:rPr>
              <a:t>此页标题要简练，能直接表达出本页的内容。</a:t>
            </a:r>
          </a:p>
          <a:p>
            <a:pPr eaLnBrk="1" hangingPunct="1"/>
            <a:r>
              <a:rPr lang="zh-CN" altLang="en-US" smtClean="0">
                <a:ea typeface="宋体" charset="-122"/>
              </a:rPr>
              <a:t>内容页可以除标题外的任何版式，如图、表等。</a:t>
            </a:r>
          </a:p>
          <a:p>
            <a:pPr eaLnBrk="1" hangingPunct="1"/>
            <a:r>
              <a:rPr lang="zh-CN" altLang="en-US" smtClean="0">
                <a:ea typeface="宋体" charset="-122"/>
              </a:rPr>
              <a:t>该页在授课和胶片＋注释中都要使用。</a:t>
            </a:r>
          </a:p>
        </p:txBody>
      </p:sp>
    </p:spTree>
    <p:extLst>
      <p:ext uri="{BB962C8B-B14F-4D97-AF65-F5344CB8AC3E}">
        <p14:creationId xmlns:p14="http://schemas.microsoft.com/office/powerpoint/2010/main" val="3061903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p:spPr>
        <p:txBody>
          <a:bodyPr/>
          <a:lstStyle/>
          <a:p>
            <a:endParaRPr lang="zh-CN" altLang="en-US" smtClean="0">
              <a:ea typeface="宋体" charset="-122"/>
            </a:endParaRPr>
          </a:p>
        </p:txBody>
      </p:sp>
      <p:sp>
        <p:nvSpPr>
          <p:cNvPr id="33796" name="灯片编号占位符 3"/>
          <p:cNvSpPr>
            <a:spLocks noGrp="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A323A02F-D3A5-406A-8257-C5599169E8C5}" type="slidenum">
              <a:rPr lang="en-US" altLang="zh-CN" smtClean="0"/>
              <a:pPr/>
              <a:t>67</a:t>
            </a:fld>
            <a:endParaRPr lang="en-US" altLang="zh-CN" smtClean="0"/>
          </a:p>
        </p:txBody>
      </p:sp>
    </p:spTree>
    <p:extLst>
      <p:ext uri="{BB962C8B-B14F-4D97-AF65-F5344CB8AC3E}">
        <p14:creationId xmlns:p14="http://schemas.microsoft.com/office/powerpoint/2010/main" val="611732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p:spPr>
        <p:txBody>
          <a:bodyPr/>
          <a:lstStyle/>
          <a:p>
            <a:endParaRPr lang="zh-CN" altLang="en-US" smtClean="0">
              <a:ea typeface="宋体" charset="-122"/>
            </a:endParaRPr>
          </a:p>
        </p:txBody>
      </p:sp>
      <p:sp>
        <p:nvSpPr>
          <p:cNvPr id="34820" name="灯片编号占位符 3"/>
          <p:cNvSpPr>
            <a:spLocks noGrp="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A42685A5-E875-4CC6-9EB2-65DD7CF5E336}" type="slidenum">
              <a:rPr lang="en-US" altLang="zh-CN" smtClean="0"/>
              <a:pPr/>
              <a:t>68</a:t>
            </a:fld>
            <a:endParaRPr lang="en-US" altLang="zh-CN" smtClean="0"/>
          </a:p>
        </p:txBody>
      </p:sp>
    </p:spTree>
    <p:extLst>
      <p:ext uri="{BB962C8B-B14F-4D97-AF65-F5344CB8AC3E}">
        <p14:creationId xmlns:p14="http://schemas.microsoft.com/office/powerpoint/2010/main" val="235187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p:spPr>
        <p:txBody>
          <a:bodyPr/>
          <a:lstStyle/>
          <a:p>
            <a:endParaRPr lang="zh-CN" altLang="en-US" smtClean="0">
              <a:ea typeface="宋体" charset="-122"/>
            </a:endParaRPr>
          </a:p>
        </p:txBody>
      </p:sp>
      <p:sp>
        <p:nvSpPr>
          <p:cNvPr id="35844" name="灯片编号占位符 3"/>
          <p:cNvSpPr>
            <a:spLocks noGrp="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D06E6BCA-C548-4485-9A26-17EB66E1DEEB}" type="slidenum">
              <a:rPr lang="en-US" altLang="zh-CN" smtClean="0"/>
              <a:pPr/>
              <a:t>73</a:t>
            </a:fld>
            <a:endParaRPr lang="en-US" altLang="zh-CN" smtClean="0"/>
          </a:p>
        </p:txBody>
      </p:sp>
    </p:spTree>
    <p:extLst>
      <p:ext uri="{BB962C8B-B14F-4D97-AF65-F5344CB8AC3E}">
        <p14:creationId xmlns:p14="http://schemas.microsoft.com/office/powerpoint/2010/main" val="2738004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p:spPr>
        <p:txBody>
          <a:bodyPr/>
          <a:lstStyle/>
          <a:p>
            <a:endParaRPr lang="zh-CN" altLang="en-US" smtClean="0">
              <a:ea typeface="宋体" charset="-122"/>
            </a:endParaRPr>
          </a:p>
        </p:txBody>
      </p:sp>
      <p:sp>
        <p:nvSpPr>
          <p:cNvPr id="36868" name="灯片编号占位符 3"/>
          <p:cNvSpPr>
            <a:spLocks noGrp="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B257A49C-93CC-4F76-88A0-43F6FF00270C}" type="slidenum">
              <a:rPr lang="en-US" altLang="zh-CN" smtClean="0"/>
              <a:pPr/>
              <a:t>74</a:t>
            </a:fld>
            <a:endParaRPr lang="en-US" altLang="zh-CN" smtClean="0"/>
          </a:p>
        </p:txBody>
      </p:sp>
    </p:spTree>
    <p:extLst>
      <p:ext uri="{BB962C8B-B14F-4D97-AF65-F5344CB8AC3E}">
        <p14:creationId xmlns:p14="http://schemas.microsoft.com/office/powerpoint/2010/main" val="774563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p:spPr>
        <p:txBody>
          <a:bodyPr/>
          <a:lstStyle/>
          <a:p>
            <a:endParaRPr lang="zh-CN" altLang="en-US" smtClean="0">
              <a:ea typeface="宋体" charset="-122"/>
            </a:endParaRPr>
          </a:p>
        </p:txBody>
      </p:sp>
      <p:sp>
        <p:nvSpPr>
          <p:cNvPr id="37892" name="灯片编号占位符 3"/>
          <p:cNvSpPr>
            <a:spLocks noGrp="1"/>
          </p:cNvSpPr>
          <p:nvPr>
            <p:ph type="sldNum" sz="quarter" idx="5"/>
          </p:nvPr>
        </p:nvSpPr>
        <p:spPr>
          <a:noFill/>
        </p:spPr>
        <p:txBody>
          <a:bodyPr/>
          <a:lstStyle>
            <a:lvl1pPr>
              <a:defRPr sz="1200">
                <a:solidFill>
                  <a:schemeClr val="tx1"/>
                </a:solidFill>
                <a:latin typeface="Times New Roman" pitchFamily="18" charset="0"/>
                <a:ea typeface="宋体" charset="-122"/>
              </a:defRPr>
            </a:lvl1pPr>
            <a:lvl2pPr marL="742950" indent="-285750">
              <a:defRPr sz="1000">
                <a:solidFill>
                  <a:schemeClr val="tx1"/>
                </a:solidFill>
                <a:latin typeface="Times New Roman" pitchFamily="18" charset="0"/>
                <a:ea typeface="宋体" charset="-122"/>
              </a:defRPr>
            </a:lvl2pPr>
            <a:lvl3pPr marL="1143000" indent="-228600">
              <a:defRPr sz="900">
                <a:solidFill>
                  <a:schemeClr val="tx1"/>
                </a:solidFill>
                <a:latin typeface="Times New Roman" pitchFamily="18" charset="0"/>
                <a:ea typeface="宋体" charset="-122"/>
              </a:defRPr>
            </a:lvl3pPr>
            <a:lvl4pPr marL="1600200" indent="-228600">
              <a:defRPr sz="900">
                <a:solidFill>
                  <a:schemeClr val="tx1"/>
                </a:solidFill>
                <a:latin typeface="Times New Roman" pitchFamily="18" charset="0"/>
                <a:ea typeface="宋体" charset="-122"/>
              </a:defRPr>
            </a:lvl4pPr>
            <a:lvl5pPr marL="2057400" indent="-228600">
              <a:defRPr sz="900">
                <a:solidFill>
                  <a:schemeClr val="tx1"/>
                </a:solidFill>
                <a:latin typeface="Times New Roman" pitchFamily="18" charset="0"/>
                <a:ea typeface="宋体" charset="-122"/>
              </a:defRPr>
            </a:lvl5pPr>
            <a:lvl6pPr marL="25146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6pPr>
            <a:lvl7pPr marL="29718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7pPr>
            <a:lvl8pPr marL="34290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8pPr>
            <a:lvl9pPr marL="3886200" indent="-228600" eaLnBrk="0" fontAlgn="base" hangingPunct="0">
              <a:lnSpc>
                <a:spcPct val="120000"/>
              </a:lnSpc>
              <a:spcBef>
                <a:spcPct val="30000"/>
              </a:spcBef>
              <a:spcAft>
                <a:spcPct val="30000"/>
              </a:spcAft>
              <a:defRPr sz="900">
                <a:solidFill>
                  <a:schemeClr val="tx1"/>
                </a:solidFill>
                <a:latin typeface="Times New Roman" pitchFamily="18" charset="0"/>
                <a:ea typeface="宋体" charset="-122"/>
              </a:defRPr>
            </a:lvl9pPr>
          </a:lstStyle>
          <a:p>
            <a:fld id="{E921EFDC-B73F-4B47-87FA-4961B5E873C5}" type="slidenum">
              <a:rPr lang="en-US" altLang="zh-CN" smtClean="0"/>
              <a:pPr/>
              <a:t>75</a:t>
            </a:fld>
            <a:endParaRPr lang="en-US" altLang="zh-CN" smtClean="0"/>
          </a:p>
        </p:txBody>
      </p:sp>
    </p:spTree>
    <p:extLst>
      <p:ext uri="{BB962C8B-B14F-4D97-AF65-F5344CB8AC3E}">
        <p14:creationId xmlns:p14="http://schemas.microsoft.com/office/powerpoint/2010/main" val="233613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31"/>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B2764D5-2AF9-463A-8083-D46EE4F0DEB0}" type="slidenum">
              <a:rPr lang="en-US" altLang="zh-CN">
                <a:latin typeface="Times New Roman" panose="02020603050405020304" pitchFamily="18" charset="0"/>
              </a:rPr>
              <a:pPr eaLnBrk="1" hangingPunct="1"/>
              <a:t>3</a:t>
            </a:fld>
            <a:endParaRPr lang="en-US" altLang="zh-CN">
              <a:latin typeface="Times New Roman" panose="02020603050405020304" pitchFamily="18" charset="0"/>
            </a:endParaRPr>
          </a:p>
        </p:txBody>
      </p:sp>
      <p:sp>
        <p:nvSpPr>
          <p:cNvPr id="35843" name="Rectangle 2"/>
          <p:cNvSpPr>
            <a:spLocks noChangeArrowheads="1" noTextEdit="1"/>
          </p:cNvSpPr>
          <p:nvPr>
            <p:ph type="sldImg"/>
          </p:nvPr>
        </p:nvSpPr>
        <p:spPr>
          <a:ln/>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此页标题禁止有多级标题，更不要出现所在章节的名称。</a:t>
            </a:r>
          </a:p>
          <a:p>
            <a:pPr eaLnBrk="1" hangingPunct="1"/>
            <a:r>
              <a:rPr lang="zh-CN" altLang="en-US" smtClean="0"/>
              <a:t>此页标题要简练，能直接表达出本页的内容。</a:t>
            </a:r>
          </a:p>
          <a:p>
            <a:pPr eaLnBrk="1" hangingPunct="1"/>
            <a:r>
              <a:rPr lang="zh-CN" altLang="en-US" smtClean="0"/>
              <a:t>内容页可以除标题外的任何版式，如图、表等。</a:t>
            </a:r>
          </a:p>
          <a:p>
            <a:pPr eaLnBrk="1" hangingPunct="1"/>
            <a:r>
              <a:rPr lang="zh-CN" altLang="en-US" smtClean="0"/>
              <a:t>该页在授课和胶片＋注释中都要使用。</a:t>
            </a:r>
          </a:p>
        </p:txBody>
      </p:sp>
    </p:spTree>
    <p:extLst>
      <p:ext uri="{BB962C8B-B14F-4D97-AF65-F5344CB8AC3E}">
        <p14:creationId xmlns:p14="http://schemas.microsoft.com/office/powerpoint/2010/main" val="420075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031"/>
          <p:cNvSpPr>
            <a:spLocks noGrp="1" noChangeArrowheads="1"/>
          </p:cNvSpPr>
          <p:nvPr>
            <p:ph type="sldNum" sz="quarter" idx="5"/>
          </p:nvPr>
        </p:nvSpPr>
        <p:spPr>
          <a:noFill/>
        </p:spPr>
        <p:txBody>
          <a:bodyPr/>
          <a:lstStyle/>
          <a:p>
            <a:fld id="{3C8DE29D-5172-4147-A978-DC6867D5FA86}" type="slidenum">
              <a:rPr kumimoji="1" lang="en-US" altLang="zh-CN" smtClean="0">
                <a:latin typeface="Times New Roman" pitchFamily="18" charset="0"/>
                <a:ea typeface="宋体" charset="-122"/>
              </a:rPr>
              <a:pPr/>
              <a:t>21</a:t>
            </a:fld>
            <a:endParaRPr kumimoji="1" lang="en-US" altLang="zh-CN" smtClean="0">
              <a:latin typeface="Times New Roman" pitchFamily="18" charset="0"/>
              <a:ea typeface="宋体" charset="-122"/>
            </a:endParaRPr>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970571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031"/>
          <p:cNvSpPr>
            <a:spLocks noGrp="1" noChangeArrowheads="1"/>
          </p:cNvSpPr>
          <p:nvPr>
            <p:ph type="sldNum" sz="quarter" idx="5"/>
          </p:nvPr>
        </p:nvSpPr>
        <p:spPr>
          <a:noFill/>
        </p:spPr>
        <p:txBody>
          <a:bodyPr/>
          <a:lstStyle/>
          <a:p>
            <a:fld id="{3817BC95-248A-42BA-BADE-4A1198B3CEF9}" type="slidenum">
              <a:rPr kumimoji="1" lang="en-US" altLang="zh-CN" smtClean="0">
                <a:latin typeface="Times New Roman" pitchFamily="18" charset="0"/>
                <a:ea typeface="宋体" charset="-122"/>
              </a:rPr>
              <a:pPr/>
              <a:t>22</a:t>
            </a:fld>
            <a:endParaRPr kumimoji="1" lang="en-US" altLang="zh-CN" smtClean="0">
              <a:latin typeface="Times New Roman" pitchFamily="18" charset="0"/>
              <a:ea typeface="宋体" charset="-122"/>
            </a:endParaRPr>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ln/>
        </p:spPr>
        <p:txBody>
          <a:bodyPr/>
          <a:lstStyle/>
          <a:p>
            <a:pPr eaLnBrk="1" hangingPunct="1"/>
            <a:endParaRPr lang="zh-CN" altLang="en-US" smtClean="0">
              <a:latin typeface="Times New Roman" pitchFamily="18" charset="0"/>
              <a:ea typeface="宋体" charset="-122"/>
            </a:endParaRPr>
          </a:p>
        </p:txBody>
      </p:sp>
    </p:spTree>
    <p:extLst>
      <p:ext uri="{BB962C8B-B14F-4D97-AF65-F5344CB8AC3E}">
        <p14:creationId xmlns:p14="http://schemas.microsoft.com/office/powerpoint/2010/main" val="639416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1"/>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6B12119-95E9-47C4-A478-9DABDF47F734}" type="slidenum">
              <a:rPr kumimoji="1" lang="en-US" altLang="zh-CN" sz="1200">
                <a:latin typeface="Times New Roman" pitchFamily="18" charset="0"/>
              </a:rPr>
              <a:pPr algn="r"/>
              <a:t>23</a:t>
            </a:fld>
            <a:endParaRPr kumimoji="1" lang="en-US" altLang="zh-CN" sz="1200">
              <a:latin typeface="Times New Roman"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318560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031"/>
          <p:cNvSpPr>
            <a:spLocks noGrp="1" noChangeArrowheads="1"/>
          </p:cNvSpPr>
          <p:nvPr>
            <p:ph type="sldNum" sz="quarter" idx="5"/>
          </p:nvPr>
        </p:nvSpPr>
        <p:spPr>
          <a:noFill/>
        </p:spPr>
        <p:txBody>
          <a:bodyPr/>
          <a:lstStyle/>
          <a:p>
            <a:fld id="{387C60F1-DACD-49AA-BF78-11F6BB7F2DE2}" type="slidenum">
              <a:rPr kumimoji="1" lang="en-US" altLang="zh-CN" smtClean="0">
                <a:latin typeface="Times New Roman" pitchFamily="18" charset="0"/>
                <a:ea typeface="宋体" charset="-122"/>
              </a:rPr>
              <a:pPr/>
              <a:t>24</a:t>
            </a:fld>
            <a:endParaRPr kumimoji="1" lang="en-US" altLang="zh-CN" smtClean="0">
              <a:latin typeface="Times New Roman" pitchFamily="18" charset="0"/>
              <a:ea typeface="宋体" charset="-122"/>
            </a:endParaRPr>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3663476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B6F3F38-49D1-432B-8343-69C8C0ABBF77}" type="slidenum">
              <a:rPr kumimoji="1" lang="en-US" altLang="zh-CN" sz="1200">
                <a:latin typeface="Times New Roman" pitchFamily="18" charset="0"/>
              </a:rPr>
              <a:pPr algn="r"/>
              <a:t>25</a:t>
            </a:fld>
            <a:endParaRPr kumimoji="1" lang="en-US" altLang="zh-CN" sz="1200">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258830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31"/>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5354AB4-4807-4095-91E3-1097B3FE440A}" type="slidenum">
              <a:rPr kumimoji="1" lang="en-US" altLang="zh-CN" sz="1200">
                <a:latin typeface="Times New Roman" pitchFamily="18" charset="0"/>
              </a:rPr>
              <a:pPr algn="r"/>
              <a:t>26</a:t>
            </a:fld>
            <a:endParaRPr kumimoji="1" lang="en-US" altLang="zh-CN" sz="120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zh-CN" altLang="en-US" smtClean="0">
              <a:ea typeface="宋体" charset="-122"/>
            </a:endParaRPr>
          </a:p>
        </p:txBody>
      </p:sp>
    </p:spTree>
    <p:extLst>
      <p:ext uri="{BB962C8B-B14F-4D97-AF65-F5344CB8AC3E}">
        <p14:creationId xmlns:p14="http://schemas.microsoft.com/office/powerpoint/2010/main" val="1467104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AutoShape 4"/>
          <p:cNvSpPr>
            <a:spLocks noChangeArrowheads="1"/>
          </p:cNvSpPr>
          <p:nvPr/>
        </p:nvSpPr>
        <p:spPr bwMode="auto">
          <a:xfrm>
            <a:off x="1447800" y="2686050"/>
            <a:ext cx="5638800" cy="209550"/>
          </a:xfrm>
          <a:prstGeom prst="roundRect">
            <a:avLst>
              <a:gd name="adj" fmla="val 50000"/>
            </a:avLst>
          </a:prstGeom>
          <a:gradFill rotWithShape="1">
            <a:gsLst>
              <a:gs pos="0">
                <a:schemeClr val="bg1"/>
              </a:gs>
              <a:gs pos="100000">
                <a:schemeClr val="bg1">
                  <a:alpha val="0"/>
                </a:schemeClr>
              </a:gs>
            </a:gsLst>
            <a:lin ang="5400000" scaled="1"/>
          </a:gradFill>
          <a:ln>
            <a:noFill/>
          </a:ln>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p>
        </p:txBody>
      </p:sp>
      <p:sp>
        <p:nvSpPr>
          <p:cNvPr id="3" name="AutoShape 5"/>
          <p:cNvSpPr>
            <a:spLocks noChangeArrowheads="1"/>
          </p:cNvSpPr>
          <p:nvPr/>
        </p:nvSpPr>
        <p:spPr bwMode="auto">
          <a:xfrm>
            <a:off x="0" y="2686050"/>
            <a:ext cx="1004888" cy="209550"/>
          </a:xfrm>
          <a:prstGeom prst="roundRect">
            <a:avLst>
              <a:gd name="adj" fmla="val 40130"/>
            </a:avLst>
          </a:prstGeom>
          <a:gradFill rotWithShape="1">
            <a:gsLst>
              <a:gs pos="0">
                <a:schemeClr val="bg1"/>
              </a:gs>
              <a:gs pos="100000">
                <a:schemeClr val="bg1">
                  <a:alpha val="0"/>
                </a:schemeClr>
              </a:gs>
            </a:gsLst>
            <a:lin ang="5400000" scaled="1"/>
          </a:gradFill>
          <a:ln>
            <a:noFill/>
          </a:ln>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80727"/>
            <a:ext cx="4038600" cy="5042247"/>
          </a:xfrm>
        </p:spPr>
        <p:txBody>
          <a:bodyPr/>
          <a:lstStyle>
            <a:lvl1pPr>
              <a:defRPr sz="2000" baseline="0"/>
            </a:lvl1pPr>
            <a:lvl2pPr>
              <a:defRPr sz="2000" baseline="0"/>
            </a:lvl2pPr>
            <a:lvl3pPr>
              <a:defRPr sz="2000" baseline="0"/>
            </a:lvl3pPr>
            <a:lvl4pPr>
              <a:defRPr sz="2000" baseline="0"/>
            </a:lvl4pPr>
            <a:lvl5pPr>
              <a:defRPr sz="2000" baseline="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980727"/>
            <a:ext cx="4038600" cy="5042247"/>
          </a:xfrm>
        </p:spPr>
        <p:txBody>
          <a:bodyPr/>
          <a:lstStyle>
            <a:lvl1pPr>
              <a:defRPr sz="2000" baseline="0"/>
            </a:lvl1pPr>
            <a:lvl2pPr>
              <a:defRPr sz="2000" baseline="0"/>
            </a:lvl2pPr>
            <a:lvl3pPr>
              <a:defRPr sz="2000" baseline="0"/>
            </a:lvl3pPr>
            <a:lvl4pPr>
              <a:defRPr sz="2000" baseline="0"/>
            </a:lvl4pPr>
            <a:lvl5pPr>
              <a:defRPr sz="2000" baseline="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44450"/>
            <a:ext cx="7239000" cy="6096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765175"/>
            <a:ext cx="4038600"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765175"/>
            <a:ext cx="4038600"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470275"/>
            <a:ext cx="4038600"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470275"/>
            <a:ext cx="4038600" cy="2552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65785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44450"/>
            <a:ext cx="7239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765175"/>
            <a:ext cx="403860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765175"/>
            <a:ext cx="403860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7820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a:srcRect/>
          <a:stretch>
            <a:fillRect/>
          </a:stretch>
        </a:blipFill>
        <a:effectLst/>
      </p:bgPr>
    </p:bg>
    <p:spTree>
      <p:nvGrpSpPr>
        <p:cNvPr id="1" name=""/>
        <p:cNvGrpSpPr/>
        <p:nvPr/>
      </p:nvGrpSpPr>
      <p:grpSpPr>
        <a:xfrm>
          <a:off x="0" y="0"/>
          <a:ext cx="0" cy="0"/>
          <a:chOff x="0" y="0"/>
          <a:chExt cx="0" cy="0"/>
        </a:xfrm>
      </p:grpSpPr>
      <p:sp>
        <p:nvSpPr>
          <p:cNvPr id="1028" name="Text Box 4"/>
          <p:cNvSpPr txBox="1">
            <a:spLocks noChangeArrowheads="1"/>
          </p:cNvSpPr>
          <p:nvPr/>
        </p:nvSpPr>
        <p:spPr bwMode="auto">
          <a:xfrm>
            <a:off x="8585200" y="6596063"/>
            <a:ext cx="533400" cy="304800"/>
          </a:xfrm>
          <a:prstGeom prst="rect">
            <a:avLst/>
          </a:prstGeom>
          <a:noFill/>
          <a:ln>
            <a:noFill/>
          </a:ln>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defRPr/>
            </a:pPr>
            <a:fld id="{3357C318-A694-46B9-92A1-B052561BC5A7}" type="slidenum">
              <a:rPr lang="en-US" altLang="zh-CN" sz="1400">
                <a:solidFill>
                  <a:schemeClr val="bg1"/>
                </a:solidFill>
                <a:ea typeface="华文细黑" panose="02010600040101010101" pitchFamily="2" charset="-122"/>
              </a:rPr>
              <a:pPr algn="r" eaLnBrk="1" hangingPunct="1">
                <a:spcBef>
                  <a:spcPct val="50000"/>
                </a:spcBef>
                <a:defRPr/>
              </a:pPr>
              <a:t>‹#›</a:t>
            </a:fld>
            <a:endParaRPr lang="en-US" altLang="zh-CN" sz="1400">
              <a:solidFill>
                <a:schemeClr val="bg1"/>
              </a:solidFill>
              <a:ea typeface="华文细黑" panose="02010600040101010101" pitchFamily="2" charset="-122"/>
            </a:endParaRPr>
          </a:p>
        </p:txBody>
      </p:sp>
      <p:sp>
        <p:nvSpPr>
          <p:cNvPr id="1029" name="AutoShape 5"/>
          <p:cNvSpPr>
            <a:spLocks noChangeArrowheads="1"/>
          </p:cNvSpPr>
          <p:nvPr/>
        </p:nvSpPr>
        <p:spPr bwMode="auto">
          <a:xfrm>
            <a:off x="1258888" y="6550025"/>
            <a:ext cx="6348412" cy="79375"/>
          </a:xfrm>
          <a:prstGeom prst="roundRect">
            <a:avLst>
              <a:gd name="adj" fmla="val 50000"/>
            </a:avLst>
          </a:prstGeom>
          <a:gradFill rotWithShape="1">
            <a:gsLst>
              <a:gs pos="0">
                <a:schemeClr val="bg1"/>
              </a:gs>
              <a:gs pos="100000">
                <a:schemeClr val="bg1">
                  <a:alpha val="0"/>
                </a:schemeClr>
              </a:gs>
            </a:gsLst>
            <a:lin ang="5400000" scaled="1"/>
          </a:gradFill>
          <a:ln>
            <a:noFill/>
          </a:ln>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p>
        </p:txBody>
      </p:sp>
      <p:sp>
        <p:nvSpPr>
          <p:cNvPr id="1030" name="AutoShape 6"/>
          <p:cNvSpPr>
            <a:spLocks noChangeArrowheads="1"/>
          </p:cNvSpPr>
          <p:nvPr/>
        </p:nvSpPr>
        <p:spPr bwMode="auto">
          <a:xfrm>
            <a:off x="8229600" y="6553200"/>
            <a:ext cx="882650" cy="76200"/>
          </a:xfrm>
          <a:prstGeom prst="roundRect">
            <a:avLst>
              <a:gd name="adj" fmla="val 40130"/>
            </a:avLst>
          </a:prstGeom>
          <a:gradFill rotWithShape="1">
            <a:gsLst>
              <a:gs pos="0">
                <a:schemeClr val="bg1"/>
              </a:gs>
              <a:gs pos="100000">
                <a:schemeClr val="bg1">
                  <a:alpha val="0"/>
                </a:schemeClr>
              </a:gs>
            </a:gsLst>
            <a:lin ang="5400000" scaled="1"/>
          </a:gradFill>
          <a:ln>
            <a:noFill/>
          </a:ln>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mtClean="0"/>
          </a:p>
        </p:txBody>
      </p:sp>
      <p:sp>
        <p:nvSpPr>
          <p:cNvPr id="2" name="Rectangle 8"/>
          <p:cNvSpPr>
            <a:spLocks noGrp="1" noChangeArrowheads="1"/>
          </p:cNvSpPr>
          <p:nvPr>
            <p:ph type="title"/>
          </p:nvPr>
        </p:nvSpPr>
        <p:spPr bwMode="auto">
          <a:xfrm>
            <a:off x="457200" y="155575"/>
            <a:ext cx="7239000" cy="681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 name="Rectangle 9"/>
          <p:cNvSpPr>
            <a:spLocks noGrp="1" noChangeArrowheads="1"/>
          </p:cNvSpPr>
          <p:nvPr>
            <p:ph type="body" idx="1"/>
          </p:nvPr>
        </p:nvSpPr>
        <p:spPr bwMode="auto">
          <a:xfrm>
            <a:off x="457200" y="976313"/>
            <a:ext cx="8229600" cy="51958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4" name="Line 10"/>
          <p:cNvSpPr>
            <a:spLocks noChangeShapeType="1"/>
          </p:cNvSpPr>
          <p:nvPr/>
        </p:nvSpPr>
        <p:spPr bwMode="auto">
          <a:xfrm>
            <a:off x="0" y="908050"/>
            <a:ext cx="8820150" cy="0"/>
          </a:xfrm>
          <a:prstGeom prst="line">
            <a:avLst/>
          </a:prstGeom>
          <a:noFill/>
          <a:ln w="28575">
            <a:solidFill>
              <a:srgbClr val="B2B2B2"/>
            </a:solidFill>
            <a:round/>
            <a:headEnd/>
            <a:tailEnd/>
          </a:ln>
          <a:extLst/>
        </p:spPr>
        <p:txBody>
          <a:bodyPr/>
          <a:lstStyle/>
          <a:p>
            <a:pPr>
              <a:defRPr/>
            </a:pPr>
            <a:endParaRPr lang="zh-CN" altLang="en-US">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57" r:id="rId1"/>
    <p:sldLayoutId id="2147483656" r:id="rId2"/>
    <p:sldLayoutId id="2147483655" r:id="rId3"/>
    <p:sldLayoutId id="2147483654" r:id="rId4"/>
    <p:sldLayoutId id="2147483653" r:id="rId5"/>
    <p:sldLayoutId id="2147483658" r:id="rId6"/>
    <p:sldLayoutId id="2147483659" r:id="rId7"/>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a:solidFill>
            <a:srgbClr val="C00000"/>
          </a:solidFill>
          <a:latin typeface="Arial" panose="020B0604020202020204" pitchFamily="34" charset="0"/>
          <a:ea typeface="微软雅黑" panose="020B0503020204020204" pitchFamily="34" charset="-122"/>
          <a:cs typeface="+mj-cs"/>
        </a:defRPr>
      </a:lvl1pPr>
      <a:lvl2pPr algn="l" rtl="0" eaLnBrk="0" fontAlgn="base" hangingPunct="0">
        <a:spcBef>
          <a:spcPct val="0"/>
        </a:spcBef>
        <a:spcAft>
          <a:spcPct val="0"/>
        </a:spcAft>
        <a:defRPr sz="3200" b="1">
          <a:solidFill>
            <a:srgbClr val="C00000"/>
          </a:solidFill>
          <a:latin typeface="Arial" charset="0"/>
          <a:ea typeface="微软雅黑" pitchFamily="34" charset="-122"/>
        </a:defRPr>
      </a:lvl2pPr>
      <a:lvl3pPr algn="l" rtl="0" eaLnBrk="0" fontAlgn="base" hangingPunct="0">
        <a:spcBef>
          <a:spcPct val="0"/>
        </a:spcBef>
        <a:spcAft>
          <a:spcPct val="0"/>
        </a:spcAft>
        <a:defRPr sz="3200" b="1">
          <a:solidFill>
            <a:srgbClr val="C00000"/>
          </a:solidFill>
          <a:latin typeface="Arial" charset="0"/>
          <a:ea typeface="微软雅黑" pitchFamily="34" charset="-122"/>
        </a:defRPr>
      </a:lvl3pPr>
      <a:lvl4pPr algn="l" rtl="0" eaLnBrk="0" fontAlgn="base" hangingPunct="0">
        <a:spcBef>
          <a:spcPct val="0"/>
        </a:spcBef>
        <a:spcAft>
          <a:spcPct val="0"/>
        </a:spcAft>
        <a:defRPr sz="3200" b="1">
          <a:solidFill>
            <a:srgbClr val="C00000"/>
          </a:solidFill>
          <a:latin typeface="Arial" charset="0"/>
          <a:ea typeface="微软雅黑" pitchFamily="34" charset="-122"/>
        </a:defRPr>
      </a:lvl4pPr>
      <a:lvl5pPr algn="l" rtl="0" eaLnBrk="0" fontAlgn="base" hangingPunct="0">
        <a:spcBef>
          <a:spcPct val="0"/>
        </a:spcBef>
        <a:spcAft>
          <a:spcPct val="0"/>
        </a:spcAft>
        <a:defRPr sz="3200" b="1">
          <a:solidFill>
            <a:srgbClr val="C00000"/>
          </a:solidFill>
          <a:latin typeface="Arial" charset="0"/>
          <a:ea typeface="微软雅黑" pitchFamily="34" charset="-122"/>
        </a:defRPr>
      </a:lvl5pPr>
      <a:lvl6pPr marL="457200" algn="l" rtl="0" fontAlgn="base">
        <a:spcBef>
          <a:spcPct val="0"/>
        </a:spcBef>
        <a:spcAft>
          <a:spcPct val="0"/>
        </a:spcAft>
        <a:defRPr sz="3200" b="1">
          <a:solidFill>
            <a:srgbClr val="CC0000"/>
          </a:solidFill>
          <a:latin typeface="Arial" charset="0"/>
          <a:ea typeface="华文细黑" pitchFamily="2" charset="-122"/>
        </a:defRPr>
      </a:lvl6pPr>
      <a:lvl7pPr marL="914400" algn="l" rtl="0" fontAlgn="base">
        <a:spcBef>
          <a:spcPct val="0"/>
        </a:spcBef>
        <a:spcAft>
          <a:spcPct val="0"/>
        </a:spcAft>
        <a:defRPr sz="3200" b="1">
          <a:solidFill>
            <a:srgbClr val="CC0000"/>
          </a:solidFill>
          <a:latin typeface="Arial" charset="0"/>
          <a:ea typeface="华文细黑" pitchFamily="2" charset="-122"/>
        </a:defRPr>
      </a:lvl7pPr>
      <a:lvl8pPr marL="1371600" algn="l" rtl="0" fontAlgn="base">
        <a:spcBef>
          <a:spcPct val="0"/>
        </a:spcBef>
        <a:spcAft>
          <a:spcPct val="0"/>
        </a:spcAft>
        <a:defRPr sz="3200" b="1">
          <a:solidFill>
            <a:srgbClr val="CC0000"/>
          </a:solidFill>
          <a:latin typeface="Arial" charset="0"/>
          <a:ea typeface="华文细黑" pitchFamily="2" charset="-122"/>
        </a:defRPr>
      </a:lvl8pPr>
      <a:lvl9pPr marL="1828800" algn="l" rtl="0" fontAlgn="base">
        <a:spcBef>
          <a:spcPct val="0"/>
        </a:spcBef>
        <a:spcAft>
          <a:spcPct val="0"/>
        </a:spcAft>
        <a:defRPr sz="3200" b="1">
          <a:solidFill>
            <a:srgbClr val="CC0000"/>
          </a:solidFill>
          <a:latin typeface="Arial" charset="0"/>
          <a:ea typeface="华文细黑" pitchFamily="2" charset="-122"/>
        </a:defRPr>
      </a:lvl9pPr>
    </p:titleStyle>
    <p:bodyStyle>
      <a:lvl1pPr marL="342900" indent="-342900" algn="l" rtl="0" eaLnBrk="0" fontAlgn="base" hangingPunct="0">
        <a:lnSpc>
          <a:spcPct val="150000"/>
        </a:lnSpc>
        <a:spcBef>
          <a:spcPts val="600"/>
        </a:spcBef>
        <a:spcAft>
          <a:spcPct val="0"/>
        </a:spcAft>
        <a:buClr>
          <a:srgbClr val="C00000"/>
        </a:buClr>
        <a:buFont typeface="Wingdings" pitchFamily="2" charset="2"/>
        <a:buChar char="l"/>
        <a:defRPr sz="2000">
          <a:solidFill>
            <a:srgbClr val="000000"/>
          </a:solidFill>
          <a:latin typeface="Arial" panose="020B0604020202020204" pitchFamily="34" charset="0"/>
          <a:ea typeface="微软雅黑" panose="020B0503020204020204" pitchFamily="34" charset="-122"/>
          <a:cs typeface="+mn-cs"/>
        </a:defRPr>
      </a:lvl1pPr>
      <a:lvl2pPr marL="742950" indent="-285750" algn="l" rtl="0" eaLnBrk="0" fontAlgn="base" hangingPunct="0">
        <a:lnSpc>
          <a:spcPct val="150000"/>
        </a:lnSpc>
        <a:spcBef>
          <a:spcPts val="600"/>
        </a:spcBef>
        <a:spcAft>
          <a:spcPct val="0"/>
        </a:spcAft>
        <a:buClr>
          <a:srgbClr val="C00000"/>
        </a:buClr>
        <a:buFont typeface="Wingdings" pitchFamily="2" charset="2"/>
        <a:buChar char="à"/>
        <a:defRPr sz="2000">
          <a:solidFill>
            <a:srgbClr val="000000"/>
          </a:solidFill>
          <a:latin typeface="Arial" panose="020B0604020202020204" pitchFamily="34" charset="0"/>
          <a:ea typeface="微软雅黑" panose="020B0503020204020204" pitchFamily="34" charset="-122"/>
        </a:defRPr>
      </a:lvl2pPr>
      <a:lvl3pPr marL="1143000" indent="-228600" algn="l" rtl="0" eaLnBrk="0" fontAlgn="base" hangingPunct="0">
        <a:lnSpc>
          <a:spcPct val="150000"/>
        </a:lnSpc>
        <a:spcBef>
          <a:spcPts val="600"/>
        </a:spcBef>
        <a:spcAft>
          <a:spcPct val="0"/>
        </a:spcAft>
        <a:buClr>
          <a:srgbClr val="C00000"/>
        </a:buClr>
        <a:buFont typeface="Wingdings" pitchFamily="2" charset="2"/>
        <a:buChar char="Ø"/>
        <a:defRPr sz="2000">
          <a:solidFill>
            <a:srgbClr val="000000"/>
          </a:solidFill>
          <a:latin typeface="Arial" panose="020B0604020202020204" pitchFamily="34" charset="0"/>
          <a:ea typeface="微软雅黑" panose="020B0503020204020204" pitchFamily="34" charset="-122"/>
        </a:defRPr>
      </a:lvl3pPr>
      <a:lvl4pPr marL="1600200" indent="-228600" algn="l" rtl="0" eaLnBrk="0" fontAlgn="base" hangingPunct="0">
        <a:lnSpc>
          <a:spcPct val="150000"/>
        </a:lnSpc>
        <a:spcBef>
          <a:spcPts val="600"/>
        </a:spcBef>
        <a:spcAft>
          <a:spcPct val="0"/>
        </a:spcAft>
        <a:buClr>
          <a:srgbClr val="C00000"/>
        </a:buClr>
        <a:buFont typeface="Arial" charset="0"/>
        <a:buChar char="—"/>
        <a:defRPr sz="2000">
          <a:solidFill>
            <a:srgbClr val="000000"/>
          </a:solidFill>
          <a:latin typeface="Arial" panose="020B0604020202020204" pitchFamily="34" charset="0"/>
          <a:ea typeface="微软雅黑" panose="020B0503020204020204" pitchFamily="34" charset="-122"/>
        </a:defRPr>
      </a:lvl4pPr>
      <a:lvl5pPr marL="2057400" indent="-228600" algn="l" rtl="0" eaLnBrk="0" fontAlgn="base" hangingPunct="0">
        <a:lnSpc>
          <a:spcPct val="150000"/>
        </a:lnSpc>
        <a:spcBef>
          <a:spcPts val="600"/>
        </a:spcBef>
        <a:spcAft>
          <a:spcPct val="0"/>
        </a:spcAft>
        <a:buClr>
          <a:srgbClr val="C00000"/>
        </a:buClr>
        <a:buFont typeface="Wingdings" pitchFamily="2" charset="2"/>
        <a:buChar char="Ü"/>
        <a:defRPr sz="2000">
          <a:solidFill>
            <a:srgbClr val="000000"/>
          </a:solidFill>
          <a:latin typeface="Arial" panose="020B0604020202020204" pitchFamily="34" charset="0"/>
          <a:ea typeface="微软雅黑" panose="020B0503020204020204" pitchFamily="34" charset="-122"/>
        </a:defRPr>
      </a:lvl5pPr>
      <a:lvl6pPr marL="2514600" indent="-228600" algn="l" rtl="0" fontAlgn="base">
        <a:lnSpc>
          <a:spcPct val="110000"/>
        </a:lnSpc>
        <a:spcBef>
          <a:spcPct val="0"/>
        </a:spcBef>
        <a:spcAft>
          <a:spcPct val="0"/>
        </a:spcAft>
        <a:buClr>
          <a:schemeClr val="tx1"/>
        </a:buClr>
        <a:buFont typeface="Wingdings" pitchFamily="2" charset="2"/>
        <a:buChar char="Ü"/>
        <a:defRPr sz="1600">
          <a:solidFill>
            <a:srgbClr val="000000"/>
          </a:solidFill>
          <a:latin typeface="+mn-lt"/>
          <a:ea typeface="+mn-ea"/>
        </a:defRPr>
      </a:lvl6pPr>
      <a:lvl7pPr marL="2971800" indent="-228600" algn="l" rtl="0" fontAlgn="base">
        <a:lnSpc>
          <a:spcPct val="110000"/>
        </a:lnSpc>
        <a:spcBef>
          <a:spcPct val="0"/>
        </a:spcBef>
        <a:spcAft>
          <a:spcPct val="0"/>
        </a:spcAft>
        <a:buClr>
          <a:schemeClr val="tx1"/>
        </a:buClr>
        <a:buFont typeface="Wingdings" pitchFamily="2" charset="2"/>
        <a:buChar char="Ü"/>
        <a:defRPr sz="1600">
          <a:solidFill>
            <a:srgbClr val="000000"/>
          </a:solidFill>
          <a:latin typeface="+mn-lt"/>
          <a:ea typeface="+mn-ea"/>
        </a:defRPr>
      </a:lvl7pPr>
      <a:lvl8pPr marL="3429000" indent="-228600" algn="l" rtl="0" fontAlgn="base">
        <a:lnSpc>
          <a:spcPct val="110000"/>
        </a:lnSpc>
        <a:spcBef>
          <a:spcPct val="0"/>
        </a:spcBef>
        <a:spcAft>
          <a:spcPct val="0"/>
        </a:spcAft>
        <a:buClr>
          <a:schemeClr val="tx1"/>
        </a:buClr>
        <a:buFont typeface="Wingdings" pitchFamily="2" charset="2"/>
        <a:buChar char="Ü"/>
        <a:defRPr sz="1600">
          <a:solidFill>
            <a:srgbClr val="000000"/>
          </a:solidFill>
          <a:latin typeface="+mn-lt"/>
          <a:ea typeface="+mn-ea"/>
        </a:defRPr>
      </a:lvl8pPr>
      <a:lvl9pPr marL="3886200" indent="-228600" algn="l" rtl="0" fontAlgn="base">
        <a:lnSpc>
          <a:spcPct val="110000"/>
        </a:lnSpc>
        <a:spcBef>
          <a:spcPct val="0"/>
        </a:spcBef>
        <a:spcAft>
          <a:spcPct val="0"/>
        </a:spcAft>
        <a:buClr>
          <a:schemeClr val="tx1"/>
        </a:buClr>
        <a:buFont typeface="Wingdings" pitchFamily="2" charset="2"/>
        <a:buChar char="Ü"/>
        <a:defRPr sz="1600">
          <a:solidFill>
            <a:srgbClr val="0000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07950" y="985838"/>
            <a:ext cx="83439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800" b="1">
                <a:solidFill>
                  <a:srgbClr val="CC0000"/>
                </a:solidFill>
                <a:latin typeface="华文细黑" panose="02010600040101010101" pitchFamily="2" charset="-122"/>
                <a:ea typeface="华文细黑" panose="02010600040101010101" pitchFamily="2" charset="-122"/>
              </a:rPr>
              <a:t>路由器接口管理</a:t>
            </a:r>
            <a:endParaRPr lang="en-US" altLang="zh-CN" sz="5400" b="1">
              <a:solidFill>
                <a:srgbClr val="CC0000"/>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0675000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mtClean="0"/>
              <a:t>3 </a:t>
            </a:r>
            <a:r>
              <a:rPr lang="zh-CN" altLang="en-US" smtClean="0"/>
              <a:t>路由器接口</a:t>
            </a:r>
            <a:r>
              <a:rPr lang="en-US" altLang="zh-CN" smtClean="0"/>
              <a:t>-</a:t>
            </a:r>
            <a:r>
              <a:rPr lang="zh-CN" altLang="en-US" smtClean="0"/>
              <a:t>局域网接口配置</a:t>
            </a:r>
            <a:endParaRPr lang="en-US" altLang="zh-CN" smtClean="0"/>
          </a:p>
        </p:txBody>
      </p:sp>
      <p:sp>
        <p:nvSpPr>
          <p:cNvPr id="15363" name="Rectangle 3"/>
          <p:cNvSpPr>
            <a:spLocks noGrp="1" noChangeArrowheads="1"/>
          </p:cNvSpPr>
          <p:nvPr>
            <p:ph type="body" idx="1"/>
          </p:nvPr>
        </p:nvSpPr>
        <p:spPr>
          <a:xfrm>
            <a:off x="457200" y="765175"/>
            <a:ext cx="8472488" cy="5592763"/>
          </a:xfrm>
        </p:spPr>
        <p:txBody>
          <a:bodyPr/>
          <a:lstStyle/>
          <a:p>
            <a:pPr marL="533400" indent="-533400" eaLnBrk="1" hangingPunct="1">
              <a:buFont typeface="Wingdings" panose="05000000000000000000" pitchFamily="2" charset="2"/>
              <a:buNone/>
            </a:pPr>
            <a:r>
              <a:rPr lang="zh-CN" altLang="en-US" sz="1600" dirty="0" smtClean="0"/>
              <a:t>进入指定以太网接口视图</a:t>
            </a:r>
          </a:p>
          <a:p>
            <a:pPr marL="533400" indent="-533400" eaLnBrk="1" hangingPunct="1"/>
            <a:r>
              <a:rPr lang="en-US" altLang="zh-CN" sz="1600" dirty="0" smtClean="0"/>
              <a:t>interface </a:t>
            </a:r>
            <a:r>
              <a:rPr lang="en-US" altLang="zh-CN" sz="1600" dirty="0" err="1" smtClean="0"/>
              <a:t>ethernet</a:t>
            </a:r>
            <a:r>
              <a:rPr lang="en-US" altLang="zh-CN" sz="1600" i="1" dirty="0" smtClean="0"/>
              <a:t> number				</a:t>
            </a:r>
            <a:br>
              <a:rPr lang="en-US" altLang="zh-CN" sz="1600" i="1" dirty="0" smtClean="0"/>
            </a:br>
            <a:r>
              <a:rPr lang="en-US" altLang="zh-CN" sz="1600" dirty="0" smtClean="0"/>
              <a:t># </a:t>
            </a:r>
            <a:r>
              <a:rPr lang="zh-CN" altLang="en-US" sz="1600" dirty="0" smtClean="0"/>
              <a:t>进入指定以太网接口视图</a:t>
            </a:r>
          </a:p>
          <a:p>
            <a:pPr marL="914400" lvl="1" indent="-457200" eaLnBrk="1" hangingPunct="1"/>
            <a:r>
              <a:rPr lang="en-US" altLang="zh-CN" sz="1400" i="1" dirty="0" smtClean="0"/>
              <a:t>number</a:t>
            </a:r>
            <a:r>
              <a:rPr lang="zh-CN" altLang="en-US" sz="1400" i="1" dirty="0" smtClean="0"/>
              <a:t>：</a:t>
            </a:r>
            <a:r>
              <a:rPr lang="zh-CN" altLang="en-US" sz="1400" dirty="0" smtClean="0"/>
              <a:t>接口编号</a:t>
            </a:r>
            <a:r>
              <a:rPr lang="zh-CN" altLang="en-US" sz="1400" i="1" dirty="0" smtClean="0"/>
              <a:t>。</a:t>
            </a:r>
          </a:p>
          <a:p>
            <a:pPr marL="533400" indent="-533400" eaLnBrk="1" hangingPunct="1"/>
            <a:r>
              <a:rPr lang="en-US" altLang="zh-CN" sz="1600" dirty="0" smtClean="0"/>
              <a:t>interface </a:t>
            </a:r>
            <a:r>
              <a:rPr lang="en-US" altLang="zh-CN" sz="1600" dirty="0" err="1" smtClean="0"/>
              <a:t>gigabitethernet</a:t>
            </a:r>
            <a:r>
              <a:rPr lang="en-US" altLang="zh-CN" sz="1600" i="1" dirty="0" smtClean="0"/>
              <a:t> interface-number	</a:t>
            </a:r>
            <a:br>
              <a:rPr lang="en-US" altLang="zh-CN" sz="1600" i="1" dirty="0" smtClean="0"/>
            </a:br>
            <a:r>
              <a:rPr lang="en-US" altLang="zh-CN" sz="1600" dirty="0" smtClean="0"/>
              <a:t># </a:t>
            </a:r>
            <a:r>
              <a:rPr lang="zh-CN" altLang="en-US" sz="1600" dirty="0" smtClean="0"/>
              <a:t>进入千兆以太网接口视图</a:t>
            </a:r>
          </a:p>
          <a:p>
            <a:pPr marL="914400" lvl="1" indent="-457200" eaLnBrk="1" hangingPunct="1"/>
            <a:r>
              <a:rPr lang="en-US" altLang="zh-CN" sz="1400" i="1" dirty="0" smtClean="0"/>
              <a:t>interface-number</a:t>
            </a:r>
            <a:r>
              <a:rPr lang="zh-CN" altLang="en-US" sz="1400" i="1" dirty="0" smtClean="0"/>
              <a:t>：</a:t>
            </a:r>
            <a:r>
              <a:rPr lang="zh-CN" altLang="en-US" sz="1400" dirty="0" smtClean="0"/>
              <a:t>接口编号</a:t>
            </a:r>
          </a:p>
          <a:p>
            <a:pPr marL="533400" indent="-533400" eaLnBrk="1" hangingPunct="1">
              <a:buFont typeface="Wingdings" panose="05000000000000000000" pitchFamily="2" charset="2"/>
              <a:buNone/>
            </a:pPr>
            <a:r>
              <a:rPr lang="zh-CN" altLang="en-US" sz="1600" dirty="0" smtClean="0"/>
              <a:t>设置接口</a:t>
            </a:r>
            <a:r>
              <a:rPr lang="en-US" altLang="zh-CN" sz="1600" dirty="0" smtClean="0"/>
              <a:t>IP</a:t>
            </a:r>
            <a:r>
              <a:rPr lang="zh-CN" altLang="en-US" sz="1600" dirty="0" smtClean="0"/>
              <a:t>地址</a:t>
            </a:r>
            <a:endParaRPr lang="zh-CN" altLang="en-US" sz="1600" b="0" dirty="0" smtClean="0"/>
          </a:p>
          <a:p>
            <a:pPr marL="533400" indent="-533400" eaLnBrk="1" hangingPunct="1"/>
            <a:r>
              <a:rPr lang="en-US" altLang="zh-CN" sz="1600" b="0" dirty="0" err="1" smtClean="0"/>
              <a:t>ip</a:t>
            </a:r>
            <a:r>
              <a:rPr lang="en-US" altLang="zh-CN" sz="1600" b="0" dirty="0" smtClean="0"/>
              <a:t> address </a:t>
            </a:r>
            <a:r>
              <a:rPr lang="en-US" altLang="zh-CN" sz="1600" b="0" i="1" dirty="0" err="1" smtClean="0"/>
              <a:t>ip</a:t>
            </a:r>
            <a:r>
              <a:rPr lang="en-US" altLang="zh-CN" sz="1600" b="0" i="1" dirty="0" smtClean="0"/>
              <a:t>-address net-mask</a:t>
            </a:r>
            <a:r>
              <a:rPr lang="en-US" altLang="zh-CN" sz="1600" b="0" dirty="0" smtClean="0"/>
              <a:t> [ sub ]		</a:t>
            </a:r>
          </a:p>
          <a:p>
            <a:pPr marL="914400" lvl="1" indent="-457200" eaLnBrk="1" hangingPunct="1"/>
            <a:r>
              <a:rPr lang="en-US" altLang="zh-CN" sz="1400" b="1" i="1" dirty="0" err="1" smtClean="0"/>
              <a:t>ip</a:t>
            </a:r>
            <a:r>
              <a:rPr lang="en-US" altLang="zh-CN" sz="1400" b="1" i="1" dirty="0" smtClean="0"/>
              <a:t>-address</a:t>
            </a:r>
            <a:r>
              <a:rPr lang="zh-CN" altLang="en-US" sz="1400" b="1" dirty="0" smtClean="0"/>
              <a:t>：接口</a:t>
            </a:r>
            <a:r>
              <a:rPr lang="en-US" altLang="zh-CN" sz="1400" b="1" dirty="0" smtClean="0"/>
              <a:t>IP </a:t>
            </a:r>
            <a:r>
              <a:rPr lang="zh-CN" altLang="en-US" sz="1400" b="1" dirty="0" smtClean="0"/>
              <a:t>地址，为点分十进制格式。</a:t>
            </a:r>
            <a:endParaRPr lang="zh-CN" altLang="en-US" sz="1400" b="1" i="1" dirty="0" smtClean="0"/>
          </a:p>
          <a:p>
            <a:pPr marL="914400" lvl="1" indent="-457200" eaLnBrk="1" hangingPunct="1"/>
            <a:r>
              <a:rPr lang="en-US" altLang="zh-CN" sz="1400" b="1" i="1" dirty="0" smtClean="0"/>
              <a:t>net-mask</a:t>
            </a:r>
            <a:r>
              <a:rPr lang="zh-CN" altLang="en-US" sz="1400" b="1" dirty="0" smtClean="0"/>
              <a:t>：相应的子网掩码，为点分十进制格式或指定掩码长度。</a:t>
            </a:r>
          </a:p>
          <a:p>
            <a:pPr marL="914400" lvl="1" indent="-457200" eaLnBrk="1" hangingPunct="1"/>
            <a:r>
              <a:rPr lang="en-US" altLang="zh-CN" sz="1400" b="1" dirty="0" smtClean="0">
                <a:solidFill>
                  <a:schemeClr val="tx1"/>
                </a:solidFill>
              </a:rPr>
              <a:t>sub</a:t>
            </a:r>
            <a:r>
              <a:rPr lang="zh-CN" altLang="en-US" sz="1400" b="1" dirty="0" smtClean="0">
                <a:solidFill>
                  <a:schemeClr val="tx1"/>
                </a:solidFill>
              </a:rPr>
              <a:t>：当为一个以太网接口配置两个乃至两个以上的</a:t>
            </a:r>
            <a:r>
              <a:rPr lang="en-US" altLang="zh-CN" sz="1400" b="1" dirty="0" smtClean="0">
                <a:solidFill>
                  <a:schemeClr val="tx1"/>
                </a:solidFill>
              </a:rPr>
              <a:t>IP</a:t>
            </a:r>
            <a:r>
              <a:rPr lang="zh-CN" altLang="en-US" sz="1400" b="1" dirty="0" smtClean="0">
                <a:solidFill>
                  <a:schemeClr val="tx1"/>
                </a:solidFill>
              </a:rPr>
              <a:t>地址时，对第二个及以后的</a:t>
            </a:r>
            <a:r>
              <a:rPr lang="en-US" altLang="zh-CN" sz="1400" b="1" dirty="0" smtClean="0">
                <a:solidFill>
                  <a:schemeClr val="tx1"/>
                </a:solidFill>
              </a:rPr>
              <a:t>IP</a:t>
            </a:r>
            <a:r>
              <a:rPr lang="zh-CN" altLang="en-US" sz="1400" b="1" dirty="0" smtClean="0">
                <a:solidFill>
                  <a:schemeClr val="tx1"/>
                </a:solidFill>
              </a:rPr>
              <a:t>地址（即辅助的</a:t>
            </a:r>
            <a:r>
              <a:rPr lang="en-US" altLang="zh-CN" sz="1400" b="1" dirty="0" smtClean="0">
                <a:solidFill>
                  <a:schemeClr val="tx1"/>
                </a:solidFill>
              </a:rPr>
              <a:t>IP</a:t>
            </a:r>
            <a:r>
              <a:rPr lang="zh-CN" altLang="en-US" sz="1400" b="1" dirty="0" smtClean="0">
                <a:solidFill>
                  <a:schemeClr val="tx1"/>
                </a:solidFill>
              </a:rPr>
              <a:t>地址）可以用</a:t>
            </a:r>
            <a:r>
              <a:rPr lang="en-US" altLang="zh-CN" sz="1400" b="1" dirty="0" smtClean="0">
                <a:solidFill>
                  <a:schemeClr val="tx1"/>
                </a:solidFill>
              </a:rPr>
              <a:t>sub</a:t>
            </a:r>
            <a:r>
              <a:rPr lang="zh-CN" altLang="en-US" sz="1400" b="1" dirty="0" smtClean="0">
                <a:solidFill>
                  <a:schemeClr val="tx1"/>
                </a:solidFill>
              </a:rPr>
              <a:t>关键字加以指示。</a:t>
            </a:r>
          </a:p>
          <a:p>
            <a:pPr marL="533400" indent="-533400" eaLnBrk="1" hangingPunct="1"/>
            <a:r>
              <a:rPr lang="en-US" altLang="zh-CN" sz="1600" b="0" dirty="0" smtClean="0"/>
              <a:t>undo </a:t>
            </a:r>
            <a:r>
              <a:rPr lang="en-US" altLang="zh-CN" sz="1600" b="0" dirty="0" err="1" smtClean="0"/>
              <a:t>ip</a:t>
            </a:r>
            <a:r>
              <a:rPr lang="en-US" altLang="zh-CN" sz="1600" b="0" dirty="0" smtClean="0"/>
              <a:t> address [ </a:t>
            </a:r>
            <a:r>
              <a:rPr lang="en-US" altLang="zh-CN" sz="1600" b="0" i="1" dirty="0" err="1" smtClean="0"/>
              <a:t>ip</a:t>
            </a:r>
            <a:r>
              <a:rPr lang="en-US" altLang="zh-CN" sz="1600" b="0" i="1" dirty="0" smtClean="0"/>
              <a:t>-address net-mask</a:t>
            </a:r>
            <a:r>
              <a:rPr lang="en-US" altLang="zh-CN" sz="1600" b="0" dirty="0" smtClean="0"/>
              <a:t> [ sub ] ]</a:t>
            </a:r>
          </a:p>
        </p:txBody>
      </p:sp>
    </p:spTree>
    <p:extLst>
      <p:ext uri="{BB962C8B-B14F-4D97-AF65-F5344CB8AC3E}">
        <p14:creationId xmlns:p14="http://schemas.microsoft.com/office/powerpoint/2010/main" val="1464931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mtClean="0"/>
              <a:t>3 </a:t>
            </a:r>
            <a:r>
              <a:rPr lang="zh-CN" altLang="en-US" smtClean="0"/>
              <a:t>路由器接口</a:t>
            </a:r>
            <a:r>
              <a:rPr lang="en-US" altLang="zh-CN" smtClean="0"/>
              <a:t>-</a:t>
            </a:r>
            <a:r>
              <a:rPr lang="zh-CN" altLang="en-US" smtClean="0"/>
              <a:t>局域网接口配置</a:t>
            </a:r>
            <a:endParaRPr lang="en-US" altLang="zh-CN" smtClean="0"/>
          </a:p>
        </p:txBody>
      </p:sp>
      <p:sp>
        <p:nvSpPr>
          <p:cNvPr id="16387" name="Rectangle 3"/>
          <p:cNvSpPr>
            <a:spLocks noGrp="1" noChangeArrowheads="1"/>
          </p:cNvSpPr>
          <p:nvPr>
            <p:ph type="body" idx="1"/>
          </p:nvPr>
        </p:nvSpPr>
        <p:spPr>
          <a:xfrm>
            <a:off x="457200" y="765175"/>
            <a:ext cx="8472488" cy="5592763"/>
          </a:xfrm>
        </p:spPr>
        <p:txBody>
          <a:bodyPr/>
          <a:lstStyle/>
          <a:p>
            <a:pPr marL="533400" indent="-533400" eaLnBrk="1" hangingPunct="1">
              <a:buFont typeface="Wingdings" panose="05000000000000000000" pitchFamily="2" charset="2"/>
              <a:buNone/>
            </a:pPr>
            <a:r>
              <a:rPr lang="zh-CN" altLang="en-US" sz="1800" dirty="0" smtClean="0"/>
              <a:t>选择以太网接口的工作速率</a:t>
            </a:r>
          </a:p>
          <a:p>
            <a:pPr marL="533400" indent="-533400" eaLnBrk="1" hangingPunct="1"/>
            <a:r>
              <a:rPr lang="en-US" altLang="zh-CN" sz="1800" dirty="0" smtClean="0"/>
              <a:t>speed { 10 | 100 | negotiation}			</a:t>
            </a:r>
            <a:br>
              <a:rPr lang="en-US" altLang="zh-CN" sz="1800" dirty="0" smtClean="0"/>
            </a:br>
            <a:r>
              <a:rPr lang="en-US" altLang="zh-CN" sz="1800" dirty="0" smtClean="0"/>
              <a:t># </a:t>
            </a:r>
            <a:r>
              <a:rPr lang="zh-CN" altLang="en-US" sz="1800" dirty="0" smtClean="0"/>
              <a:t>设置快速以太网接口的工作速率</a:t>
            </a:r>
          </a:p>
          <a:p>
            <a:pPr marL="914400" lvl="1" indent="-457200" eaLnBrk="1" hangingPunct="1"/>
            <a:r>
              <a:rPr lang="en-US" altLang="zh-CN" sz="1600" dirty="0" smtClean="0"/>
              <a:t>10</a:t>
            </a:r>
            <a:r>
              <a:rPr lang="zh-CN" altLang="en-US" sz="1600" dirty="0" smtClean="0"/>
              <a:t>：强制以太网接口工作速率为</a:t>
            </a:r>
            <a:r>
              <a:rPr lang="en-US" altLang="zh-CN" sz="1600" dirty="0" smtClean="0"/>
              <a:t>10Mbps </a:t>
            </a:r>
            <a:r>
              <a:rPr lang="zh-CN" altLang="en-US" sz="1600" dirty="0" smtClean="0"/>
              <a:t>模式。</a:t>
            </a:r>
          </a:p>
          <a:p>
            <a:pPr marL="914400" lvl="1" indent="-457200" eaLnBrk="1" hangingPunct="1"/>
            <a:r>
              <a:rPr lang="en-US" altLang="zh-CN" sz="1600" dirty="0" smtClean="0"/>
              <a:t>100</a:t>
            </a:r>
            <a:r>
              <a:rPr lang="zh-CN" altLang="en-US" sz="1600" dirty="0" smtClean="0"/>
              <a:t>：强制以太网接口工作速率为</a:t>
            </a:r>
            <a:r>
              <a:rPr lang="en-US" altLang="zh-CN" sz="1600" dirty="0" smtClean="0"/>
              <a:t>100Mbps </a:t>
            </a:r>
            <a:r>
              <a:rPr lang="zh-CN" altLang="en-US" sz="1600" dirty="0" smtClean="0"/>
              <a:t>模式。</a:t>
            </a:r>
          </a:p>
          <a:p>
            <a:pPr marL="914400" lvl="1" indent="-457200" eaLnBrk="1" hangingPunct="1"/>
            <a:r>
              <a:rPr lang="en-US" altLang="zh-CN" sz="1600" dirty="0" smtClean="0"/>
              <a:t>negotiation</a:t>
            </a:r>
            <a:r>
              <a:rPr lang="zh-CN" altLang="en-US" sz="1600" dirty="0" smtClean="0"/>
              <a:t>：设置以太网接口工作速率为自动协商模式。</a:t>
            </a:r>
          </a:p>
          <a:p>
            <a:pPr marL="533400" indent="-533400" eaLnBrk="1" hangingPunct="1"/>
            <a:r>
              <a:rPr lang="en-US" altLang="zh-CN" sz="1800" dirty="0" smtClean="0"/>
              <a:t>speed { 10 | 100 | 1000 | negotiation}			</a:t>
            </a:r>
            <a:br>
              <a:rPr lang="en-US" altLang="zh-CN" sz="1800" dirty="0" smtClean="0"/>
            </a:br>
            <a:r>
              <a:rPr lang="en-US" altLang="zh-CN" sz="1800" dirty="0" smtClean="0"/>
              <a:t># </a:t>
            </a:r>
            <a:r>
              <a:rPr lang="zh-CN" altLang="en-US" sz="1800" dirty="0" smtClean="0"/>
              <a:t>设置</a:t>
            </a:r>
            <a:r>
              <a:rPr lang="en-US" altLang="zh-CN" sz="1800" dirty="0" smtClean="0"/>
              <a:t>G/E</a:t>
            </a:r>
            <a:r>
              <a:rPr lang="zh-CN" altLang="en-US" sz="1800" dirty="0" smtClean="0"/>
              <a:t>电接口的工作速率</a:t>
            </a:r>
          </a:p>
          <a:p>
            <a:pPr marL="914400" lvl="1" indent="-457200" eaLnBrk="1" hangingPunct="1"/>
            <a:r>
              <a:rPr lang="en-US" altLang="zh-CN" sz="1600" dirty="0" smtClean="0"/>
              <a:t>1000</a:t>
            </a:r>
            <a:r>
              <a:rPr lang="zh-CN" altLang="en-US" sz="1600" dirty="0" smtClean="0"/>
              <a:t>：强制以太网接口工作速率为</a:t>
            </a:r>
            <a:r>
              <a:rPr lang="en-US" altLang="zh-CN" sz="1600" dirty="0" smtClean="0"/>
              <a:t>1000Mbps </a:t>
            </a:r>
            <a:r>
              <a:rPr lang="zh-CN" altLang="en-US" sz="1600" dirty="0" smtClean="0"/>
              <a:t>模式（仅对千兆接口可用）。</a:t>
            </a:r>
          </a:p>
          <a:p>
            <a:pPr marL="914400" lvl="1" indent="-457200" eaLnBrk="1" hangingPunct="1"/>
            <a:r>
              <a:rPr lang="en-US" altLang="zh-CN" sz="1600" dirty="0" smtClean="0"/>
              <a:t>negotiation</a:t>
            </a:r>
            <a:r>
              <a:rPr lang="zh-CN" altLang="en-US" sz="1600" dirty="0" smtClean="0"/>
              <a:t>：设置以太网接口工作速率为自动协商模式。</a:t>
            </a:r>
          </a:p>
          <a:p>
            <a:pPr marL="533400" indent="-533400" eaLnBrk="1" hangingPunct="1"/>
            <a:r>
              <a:rPr lang="en-US" altLang="zh-CN" sz="1800" dirty="0" smtClean="0"/>
              <a:t>undo speed	</a:t>
            </a:r>
            <a:br>
              <a:rPr lang="en-US" altLang="zh-CN" sz="1800" dirty="0" smtClean="0"/>
            </a:br>
            <a:r>
              <a:rPr lang="en-US" altLang="zh-CN" sz="1800" dirty="0" smtClean="0"/>
              <a:t># </a:t>
            </a:r>
            <a:r>
              <a:rPr lang="zh-CN" altLang="en-US" sz="1800" dirty="0" smtClean="0"/>
              <a:t>恢复缺省的工作速率，缺省情况下，以太网接口工作速率处于自动协商模式</a:t>
            </a:r>
            <a:r>
              <a:rPr lang="zh-CN" altLang="en-US" sz="1400" b="0" dirty="0" smtClean="0"/>
              <a:t> </a:t>
            </a:r>
          </a:p>
        </p:txBody>
      </p:sp>
    </p:spTree>
    <p:extLst>
      <p:ext uri="{BB962C8B-B14F-4D97-AF65-F5344CB8AC3E}">
        <p14:creationId xmlns:p14="http://schemas.microsoft.com/office/powerpoint/2010/main" val="10973098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t>3 </a:t>
            </a:r>
            <a:r>
              <a:rPr lang="zh-CN" altLang="en-US" smtClean="0"/>
              <a:t>路由器接口</a:t>
            </a:r>
            <a:r>
              <a:rPr lang="en-US" altLang="zh-CN" smtClean="0"/>
              <a:t>-</a:t>
            </a:r>
            <a:r>
              <a:rPr lang="zh-CN" altLang="en-US" smtClean="0"/>
              <a:t>局域网接口配置</a:t>
            </a:r>
            <a:endParaRPr lang="en-US" altLang="zh-CN" smtClean="0"/>
          </a:p>
        </p:txBody>
      </p:sp>
      <p:sp>
        <p:nvSpPr>
          <p:cNvPr id="17411" name="Rectangle 3"/>
          <p:cNvSpPr>
            <a:spLocks noGrp="1" noChangeArrowheads="1"/>
          </p:cNvSpPr>
          <p:nvPr>
            <p:ph type="body" idx="1"/>
          </p:nvPr>
        </p:nvSpPr>
        <p:spPr>
          <a:xfrm>
            <a:off x="457200" y="980728"/>
            <a:ext cx="8472488" cy="5592763"/>
          </a:xfrm>
        </p:spPr>
        <p:txBody>
          <a:bodyPr/>
          <a:lstStyle/>
          <a:p>
            <a:pPr marL="533400" indent="-533400" eaLnBrk="1" hangingPunct="1">
              <a:lnSpc>
                <a:spcPct val="100000"/>
              </a:lnSpc>
              <a:buFont typeface="Wingdings" panose="05000000000000000000" pitchFamily="2" charset="2"/>
              <a:buNone/>
            </a:pPr>
            <a:r>
              <a:rPr lang="zh-CN" altLang="en-US" dirty="0" smtClean="0"/>
              <a:t>选择以太网接口的工作方式</a:t>
            </a:r>
          </a:p>
          <a:p>
            <a:pPr marL="533400" indent="-533400" eaLnBrk="1" hangingPunct="1">
              <a:lnSpc>
                <a:spcPct val="100000"/>
              </a:lnSpc>
            </a:pPr>
            <a:r>
              <a:rPr lang="en-US" altLang="zh-CN" dirty="0" smtClean="0"/>
              <a:t>duplex { negotiation | full | half }		</a:t>
            </a:r>
            <a:br>
              <a:rPr lang="en-US" altLang="zh-CN" dirty="0" smtClean="0"/>
            </a:br>
            <a:r>
              <a:rPr lang="en-US" altLang="zh-CN" dirty="0" smtClean="0"/>
              <a:t># </a:t>
            </a:r>
            <a:r>
              <a:rPr lang="zh-CN" altLang="en-US" dirty="0" smtClean="0"/>
              <a:t>设置以太网接口的工作模式</a:t>
            </a:r>
          </a:p>
          <a:p>
            <a:pPr marL="914400" lvl="1" indent="-457200" eaLnBrk="1" hangingPunct="1">
              <a:lnSpc>
                <a:spcPct val="100000"/>
              </a:lnSpc>
            </a:pPr>
            <a:r>
              <a:rPr lang="en-US" altLang="zh-CN" sz="1800" dirty="0" smtClean="0"/>
              <a:t>full</a:t>
            </a:r>
            <a:r>
              <a:rPr lang="zh-CN" altLang="en-US" sz="1800" dirty="0" smtClean="0"/>
              <a:t>：设置以太网接口为全双工模式。</a:t>
            </a:r>
          </a:p>
          <a:p>
            <a:pPr marL="914400" lvl="1" indent="-457200" eaLnBrk="1" hangingPunct="1">
              <a:lnSpc>
                <a:spcPct val="100000"/>
              </a:lnSpc>
            </a:pPr>
            <a:r>
              <a:rPr lang="en-US" altLang="zh-CN" sz="1800" dirty="0" smtClean="0"/>
              <a:t>half</a:t>
            </a:r>
            <a:r>
              <a:rPr lang="zh-CN" altLang="en-US" sz="1800" dirty="0" smtClean="0"/>
              <a:t>：设置以太网接口为半双工模式。</a:t>
            </a:r>
          </a:p>
          <a:p>
            <a:pPr marL="914400" lvl="1" indent="-457200" eaLnBrk="1" hangingPunct="1">
              <a:lnSpc>
                <a:spcPct val="100000"/>
              </a:lnSpc>
            </a:pPr>
            <a:r>
              <a:rPr lang="en-US" altLang="zh-CN" sz="1800" dirty="0" smtClean="0"/>
              <a:t>negotiation</a:t>
            </a:r>
            <a:r>
              <a:rPr lang="zh-CN" altLang="en-US" sz="1800" dirty="0" smtClean="0"/>
              <a:t>：设置以太网接口为自动协商模式。</a:t>
            </a:r>
          </a:p>
          <a:p>
            <a:pPr marL="533400" indent="-533400" eaLnBrk="1" hangingPunct="1">
              <a:lnSpc>
                <a:spcPct val="100000"/>
              </a:lnSpc>
            </a:pPr>
            <a:r>
              <a:rPr lang="en-US" altLang="zh-CN" dirty="0" smtClean="0"/>
              <a:t>undo duplex	</a:t>
            </a:r>
            <a:br>
              <a:rPr lang="en-US" altLang="zh-CN" dirty="0" smtClean="0"/>
            </a:br>
            <a:r>
              <a:rPr lang="en-US" altLang="zh-CN" dirty="0" smtClean="0"/>
              <a:t># </a:t>
            </a:r>
            <a:r>
              <a:rPr lang="zh-CN" altLang="en-US" dirty="0" smtClean="0"/>
              <a:t>恢复以太网接口的缺省工作模式，以太网接口缺省工作在自动协商模式</a:t>
            </a:r>
            <a:r>
              <a:rPr lang="zh-CN" altLang="en-US" sz="1600" b="0" dirty="0" smtClean="0"/>
              <a:t> </a:t>
            </a:r>
          </a:p>
          <a:p>
            <a:pPr marL="533400" indent="-533400" eaLnBrk="1" hangingPunct="1">
              <a:lnSpc>
                <a:spcPct val="100000"/>
              </a:lnSpc>
              <a:buFont typeface="Wingdings" panose="05000000000000000000" pitchFamily="2" charset="2"/>
              <a:buNone/>
            </a:pPr>
            <a:r>
              <a:rPr lang="zh-CN" altLang="en-US" dirty="0" smtClean="0"/>
              <a:t>设置以太网接口的流控功能</a:t>
            </a:r>
            <a:endParaRPr lang="zh-CN" altLang="en-US" b="0" dirty="0" smtClean="0"/>
          </a:p>
          <a:p>
            <a:pPr marL="533400" indent="-533400" eaLnBrk="1" hangingPunct="1">
              <a:lnSpc>
                <a:spcPct val="100000"/>
              </a:lnSpc>
            </a:pPr>
            <a:r>
              <a:rPr lang="en-US" altLang="zh-CN" b="0" dirty="0" smtClean="0"/>
              <a:t>flow-control	    </a:t>
            </a:r>
            <a:br>
              <a:rPr lang="en-US" altLang="zh-CN" b="0" dirty="0" smtClean="0"/>
            </a:br>
            <a:r>
              <a:rPr lang="en-US" altLang="zh-CN" b="0" dirty="0" smtClean="0"/>
              <a:t># </a:t>
            </a:r>
            <a:r>
              <a:rPr lang="zh-CN" altLang="en-US" b="0" dirty="0" smtClean="0"/>
              <a:t>设置以太网接口启用流控，这种方式只有在对端支持流控时才有效</a:t>
            </a:r>
          </a:p>
          <a:p>
            <a:pPr marL="533400" indent="-533400" eaLnBrk="1" hangingPunct="1">
              <a:lnSpc>
                <a:spcPct val="100000"/>
              </a:lnSpc>
            </a:pPr>
            <a:r>
              <a:rPr lang="en-US" altLang="zh-CN" b="0" dirty="0" smtClean="0"/>
              <a:t>undo flow-control	  				</a:t>
            </a:r>
            <a:br>
              <a:rPr lang="en-US" altLang="zh-CN" b="0" dirty="0" smtClean="0"/>
            </a:br>
            <a:r>
              <a:rPr lang="en-US" altLang="zh-CN" b="0" dirty="0" smtClean="0"/>
              <a:t># </a:t>
            </a:r>
            <a:r>
              <a:rPr lang="zh-CN" altLang="en-US" b="0" dirty="0" smtClean="0"/>
              <a:t>恢复缺省设置，缺省情况下不启用流控</a:t>
            </a:r>
          </a:p>
        </p:txBody>
      </p:sp>
    </p:spTree>
    <p:extLst>
      <p:ext uri="{BB962C8B-B14F-4D97-AF65-F5344CB8AC3E}">
        <p14:creationId xmlns:p14="http://schemas.microsoft.com/office/powerpoint/2010/main" val="26671979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t>4 </a:t>
            </a:r>
            <a:r>
              <a:rPr lang="zh-CN" altLang="en-US" smtClean="0"/>
              <a:t>路由器接口</a:t>
            </a:r>
            <a:r>
              <a:rPr lang="en-US" altLang="zh-CN" smtClean="0"/>
              <a:t>-</a:t>
            </a:r>
            <a:r>
              <a:rPr lang="zh-CN" altLang="en-US" smtClean="0"/>
              <a:t>广域网接口</a:t>
            </a:r>
            <a:endParaRPr lang="en-US" altLang="zh-CN" smtClean="0"/>
          </a:p>
        </p:txBody>
      </p:sp>
      <p:sp>
        <p:nvSpPr>
          <p:cNvPr id="5" name="Rectangle 3"/>
          <p:cNvSpPr txBox="1">
            <a:spLocks noChangeArrowheads="1"/>
          </p:cNvSpPr>
          <p:nvPr/>
        </p:nvSpPr>
        <p:spPr bwMode="auto">
          <a:xfrm>
            <a:off x="457200" y="765175"/>
            <a:ext cx="8435975" cy="1806575"/>
          </a:xfrm>
          <a:prstGeom prst="rect">
            <a:avLst/>
          </a:prstGeom>
          <a:noFill/>
          <a:ln w="9525">
            <a:noFill/>
            <a:miter lim="800000"/>
            <a:headEnd/>
            <a:tailEnd/>
          </a:ln>
        </p:spPr>
        <p:txBody>
          <a:bodyPr/>
          <a:lstStyle/>
          <a:p>
            <a:pPr marL="342900" indent="-342900">
              <a:lnSpc>
                <a:spcPct val="110000"/>
              </a:lnSpc>
              <a:buClr>
                <a:schemeClr val="tx1"/>
              </a:buClr>
              <a:buFont typeface="Wingdings" pitchFamily="2" charset="2"/>
              <a:buChar char="l"/>
              <a:defRPr/>
            </a:pPr>
            <a:r>
              <a:rPr lang="zh-CN" altLang="en-US" sz="2800" b="1" kern="0">
                <a:solidFill>
                  <a:srgbClr val="000000"/>
                </a:solidFill>
                <a:latin typeface="+mn-lt"/>
                <a:ea typeface="+mn-ea"/>
              </a:rPr>
              <a:t>路由器的接口即指路由器系统与网络中的其它设备交换数据并相互作用的部分，其功能就是完成路由器与其它网络设备的数据交换。</a:t>
            </a:r>
            <a:endParaRPr lang="zh-CN" altLang="en-US" sz="2800" b="1" kern="0" dirty="0">
              <a:solidFill>
                <a:srgbClr val="000000"/>
              </a:solidFill>
              <a:latin typeface="+mn-lt"/>
              <a:ea typeface="+mn-ea"/>
            </a:endParaRPr>
          </a:p>
        </p:txBody>
      </p:sp>
      <p:sp>
        <p:nvSpPr>
          <p:cNvPr id="18436" name="Oval 4"/>
          <p:cNvSpPr>
            <a:spLocks noChangeArrowheads="1"/>
          </p:cNvSpPr>
          <p:nvPr/>
        </p:nvSpPr>
        <p:spPr bwMode="auto">
          <a:xfrm>
            <a:off x="2811463" y="2752725"/>
            <a:ext cx="2952750"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路由器接口</a:t>
            </a:r>
          </a:p>
        </p:txBody>
      </p:sp>
      <p:sp>
        <p:nvSpPr>
          <p:cNvPr id="18437" name="Oval 5"/>
          <p:cNvSpPr>
            <a:spLocks noChangeArrowheads="1"/>
          </p:cNvSpPr>
          <p:nvPr/>
        </p:nvSpPr>
        <p:spPr bwMode="auto">
          <a:xfrm>
            <a:off x="866775" y="3511550"/>
            <a:ext cx="2952750"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物理接口</a:t>
            </a:r>
          </a:p>
        </p:txBody>
      </p:sp>
      <p:sp>
        <p:nvSpPr>
          <p:cNvPr id="18438" name="Oval 6"/>
          <p:cNvSpPr>
            <a:spLocks noChangeArrowheads="1"/>
          </p:cNvSpPr>
          <p:nvPr/>
        </p:nvSpPr>
        <p:spPr bwMode="auto">
          <a:xfrm>
            <a:off x="5114925" y="3511550"/>
            <a:ext cx="2952750"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逻辑接口</a:t>
            </a:r>
          </a:p>
        </p:txBody>
      </p:sp>
      <p:sp>
        <p:nvSpPr>
          <p:cNvPr id="18439" name="Oval 7"/>
          <p:cNvSpPr>
            <a:spLocks noChangeArrowheads="1"/>
          </p:cNvSpPr>
          <p:nvPr/>
        </p:nvSpPr>
        <p:spPr bwMode="auto">
          <a:xfrm>
            <a:off x="434975" y="4519613"/>
            <a:ext cx="1871663" cy="5762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局域网接口</a:t>
            </a:r>
            <a:endParaRPr lang="zh-CN" altLang="en-US"/>
          </a:p>
        </p:txBody>
      </p:sp>
      <p:sp>
        <p:nvSpPr>
          <p:cNvPr id="18440" name="Oval 8"/>
          <p:cNvSpPr>
            <a:spLocks noChangeArrowheads="1"/>
          </p:cNvSpPr>
          <p:nvPr/>
        </p:nvSpPr>
        <p:spPr bwMode="auto">
          <a:xfrm>
            <a:off x="2882900" y="4519613"/>
            <a:ext cx="1871663" cy="576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广域网接口</a:t>
            </a:r>
            <a:endParaRPr lang="zh-CN" altLang="en-US"/>
          </a:p>
        </p:txBody>
      </p:sp>
      <p:sp>
        <p:nvSpPr>
          <p:cNvPr id="18441" name="Rectangle 9"/>
          <p:cNvSpPr>
            <a:spLocks noChangeArrowheads="1"/>
          </p:cNvSpPr>
          <p:nvPr/>
        </p:nvSpPr>
        <p:spPr bwMode="auto">
          <a:xfrm>
            <a:off x="363538" y="5526088"/>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以太网</a:t>
            </a:r>
          </a:p>
          <a:p>
            <a:pPr algn="ctr" eaLnBrk="1" hangingPunct="1"/>
            <a:r>
              <a:rPr lang="zh-CN" altLang="en-US" b="1">
                <a:solidFill>
                  <a:srgbClr val="000000"/>
                </a:solidFill>
              </a:rPr>
              <a:t>接口</a:t>
            </a:r>
            <a:endParaRPr lang="zh-CN" altLang="en-US"/>
          </a:p>
        </p:txBody>
      </p:sp>
      <p:sp>
        <p:nvSpPr>
          <p:cNvPr id="18442" name="Rectangle 10"/>
          <p:cNvSpPr>
            <a:spLocks noChangeArrowheads="1"/>
          </p:cNvSpPr>
          <p:nvPr/>
        </p:nvSpPr>
        <p:spPr bwMode="auto">
          <a:xfrm>
            <a:off x="2090738" y="5526088"/>
            <a:ext cx="863600" cy="720725"/>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同</a:t>
            </a:r>
            <a:r>
              <a:rPr lang="en-US" altLang="zh-CN" b="1">
                <a:solidFill>
                  <a:srgbClr val="000000"/>
                </a:solidFill>
              </a:rPr>
              <a:t>/</a:t>
            </a:r>
            <a:r>
              <a:rPr lang="zh-CN" altLang="en-US" b="1">
                <a:solidFill>
                  <a:srgbClr val="000000"/>
                </a:solidFill>
              </a:rPr>
              <a:t>异步</a:t>
            </a:r>
          </a:p>
          <a:p>
            <a:pPr algn="ctr" eaLnBrk="1" hangingPunct="1"/>
            <a:r>
              <a:rPr lang="zh-CN" altLang="en-US" b="1">
                <a:solidFill>
                  <a:srgbClr val="000000"/>
                </a:solidFill>
              </a:rPr>
              <a:t>串口</a:t>
            </a:r>
          </a:p>
        </p:txBody>
      </p:sp>
      <p:sp>
        <p:nvSpPr>
          <p:cNvPr id="18443" name="Rectangle 11"/>
          <p:cNvSpPr>
            <a:spLocks noChangeArrowheads="1"/>
          </p:cNvSpPr>
          <p:nvPr/>
        </p:nvSpPr>
        <p:spPr bwMode="auto">
          <a:xfrm>
            <a:off x="4538663" y="5527675"/>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00000"/>
                </a:solidFill>
              </a:rPr>
              <a:t>AUX </a:t>
            </a:r>
          </a:p>
          <a:p>
            <a:pPr algn="ctr" eaLnBrk="1" hangingPunct="1"/>
            <a:r>
              <a:rPr lang="zh-CN" altLang="en-US" b="1">
                <a:solidFill>
                  <a:srgbClr val="000000"/>
                </a:solidFill>
              </a:rPr>
              <a:t>接口</a:t>
            </a:r>
          </a:p>
        </p:txBody>
      </p:sp>
      <p:sp>
        <p:nvSpPr>
          <p:cNvPr id="18444" name="Rectangle 12"/>
          <p:cNvSpPr>
            <a:spLocks noChangeArrowheads="1"/>
          </p:cNvSpPr>
          <p:nvPr/>
        </p:nvSpPr>
        <p:spPr bwMode="auto">
          <a:xfrm>
            <a:off x="3387725" y="5527675"/>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异步</a:t>
            </a:r>
          </a:p>
          <a:p>
            <a:pPr algn="ctr" eaLnBrk="1" hangingPunct="1"/>
            <a:r>
              <a:rPr lang="zh-CN" altLang="en-US" b="1">
                <a:solidFill>
                  <a:srgbClr val="000000"/>
                </a:solidFill>
              </a:rPr>
              <a:t>串口</a:t>
            </a:r>
          </a:p>
        </p:txBody>
      </p:sp>
      <p:sp>
        <p:nvSpPr>
          <p:cNvPr id="18445" name="Line 13"/>
          <p:cNvSpPr>
            <a:spLocks noChangeShapeType="1"/>
          </p:cNvSpPr>
          <p:nvPr/>
        </p:nvSpPr>
        <p:spPr bwMode="auto">
          <a:xfrm flipH="1">
            <a:off x="2882900" y="3294063"/>
            <a:ext cx="431800" cy="2174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6" name="Line 14"/>
          <p:cNvSpPr>
            <a:spLocks noChangeShapeType="1"/>
          </p:cNvSpPr>
          <p:nvPr/>
        </p:nvSpPr>
        <p:spPr bwMode="auto">
          <a:xfrm flipH="1">
            <a:off x="1606550" y="4130675"/>
            <a:ext cx="431800"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7" name="Line 15"/>
          <p:cNvSpPr>
            <a:spLocks noChangeShapeType="1"/>
          </p:cNvSpPr>
          <p:nvPr/>
        </p:nvSpPr>
        <p:spPr bwMode="auto">
          <a:xfrm flipH="1">
            <a:off x="795338" y="5094288"/>
            <a:ext cx="358775"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8" name="Line 16"/>
          <p:cNvSpPr>
            <a:spLocks noChangeShapeType="1"/>
          </p:cNvSpPr>
          <p:nvPr/>
        </p:nvSpPr>
        <p:spPr bwMode="auto">
          <a:xfrm>
            <a:off x="5403850" y="3294063"/>
            <a:ext cx="431800" cy="2174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49" name="Line 17"/>
          <p:cNvSpPr>
            <a:spLocks noChangeShapeType="1"/>
          </p:cNvSpPr>
          <p:nvPr/>
        </p:nvSpPr>
        <p:spPr bwMode="auto">
          <a:xfrm>
            <a:off x="3098800" y="4086225"/>
            <a:ext cx="360363" cy="4333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0" name="Line 18"/>
          <p:cNvSpPr>
            <a:spLocks noChangeShapeType="1"/>
          </p:cNvSpPr>
          <p:nvPr/>
        </p:nvSpPr>
        <p:spPr bwMode="auto">
          <a:xfrm flipH="1">
            <a:off x="2667000" y="5094288"/>
            <a:ext cx="358775"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1" name="Line 19"/>
          <p:cNvSpPr>
            <a:spLocks noChangeShapeType="1"/>
          </p:cNvSpPr>
          <p:nvPr/>
        </p:nvSpPr>
        <p:spPr bwMode="auto">
          <a:xfrm>
            <a:off x="3889375" y="5167313"/>
            <a:ext cx="1588"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2" name="Line 20"/>
          <p:cNvSpPr>
            <a:spLocks noChangeShapeType="1"/>
          </p:cNvSpPr>
          <p:nvPr/>
        </p:nvSpPr>
        <p:spPr bwMode="auto">
          <a:xfrm>
            <a:off x="4611688" y="5094288"/>
            <a:ext cx="431800"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3" name="Rectangle 21"/>
          <p:cNvSpPr>
            <a:spLocks noChangeArrowheads="1"/>
          </p:cNvSpPr>
          <p:nvPr/>
        </p:nvSpPr>
        <p:spPr bwMode="auto">
          <a:xfrm>
            <a:off x="5043488" y="4518025"/>
            <a:ext cx="719137"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拨号</a:t>
            </a:r>
          </a:p>
          <a:p>
            <a:pPr algn="ctr" eaLnBrk="1" hangingPunct="1"/>
            <a:r>
              <a:rPr lang="zh-CN" altLang="en-US" b="1">
                <a:solidFill>
                  <a:srgbClr val="000000"/>
                </a:solidFill>
              </a:rPr>
              <a:t>接口</a:t>
            </a:r>
          </a:p>
        </p:txBody>
      </p:sp>
      <p:sp>
        <p:nvSpPr>
          <p:cNvPr id="18454" name="Rectangle 22"/>
          <p:cNvSpPr>
            <a:spLocks noChangeArrowheads="1"/>
          </p:cNvSpPr>
          <p:nvPr/>
        </p:nvSpPr>
        <p:spPr bwMode="auto">
          <a:xfrm>
            <a:off x="6642100" y="4519613"/>
            <a:ext cx="1081088"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备份中心</a:t>
            </a:r>
          </a:p>
          <a:p>
            <a:pPr algn="ctr" eaLnBrk="1" hangingPunct="1"/>
            <a:r>
              <a:rPr lang="zh-CN" altLang="en-US" b="1">
                <a:solidFill>
                  <a:srgbClr val="000000"/>
                </a:solidFill>
              </a:rPr>
              <a:t>逻辑通道</a:t>
            </a:r>
          </a:p>
        </p:txBody>
      </p:sp>
      <p:sp>
        <p:nvSpPr>
          <p:cNvPr id="18455" name="Rectangle 23"/>
          <p:cNvSpPr>
            <a:spLocks noChangeArrowheads="1"/>
          </p:cNvSpPr>
          <p:nvPr/>
        </p:nvSpPr>
        <p:spPr bwMode="auto">
          <a:xfrm>
            <a:off x="5835650" y="4519613"/>
            <a:ext cx="719138"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子</a:t>
            </a:r>
          </a:p>
          <a:p>
            <a:pPr algn="ctr" eaLnBrk="1" hangingPunct="1"/>
            <a:r>
              <a:rPr lang="zh-CN" altLang="en-US" b="1">
                <a:solidFill>
                  <a:srgbClr val="000000"/>
                </a:solidFill>
              </a:rPr>
              <a:t>接口</a:t>
            </a:r>
          </a:p>
        </p:txBody>
      </p:sp>
      <p:sp>
        <p:nvSpPr>
          <p:cNvPr id="18456" name="Line 24"/>
          <p:cNvSpPr>
            <a:spLocks noChangeShapeType="1"/>
          </p:cNvSpPr>
          <p:nvPr/>
        </p:nvSpPr>
        <p:spPr bwMode="auto">
          <a:xfrm flipH="1">
            <a:off x="5475288" y="4086225"/>
            <a:ext cx="358775"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7" name="Line 25"/>
          <p:cNvSpPr>
            <a:spLocks noChangeShapeType="1"/>
          </p:cNvSpPr>
          <p:nvPr/>
        </p:nvSpPr>
        <p:spPr bwMode="auto">
          <a:xfrm>
            <a:off x="6196013" y="4159250"/>
            <a:ext cx="1587"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8" name="Line 26"/>
          <p:cNvSpPr>
            <a:spLocks noChangeShapeType="1"/>
          </p:cNvSpPr>
          <p:nvPr/>
        </p:nvSpPr>
        <p:spPr bwMode="auto">
          <a:xfrm>
            <a:off x="7419975" y="4086225"/>
            <a:ext cx="431800"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459" name="AutoShape 27"/>
          <p:cNvSpPr>
            <a:spLocks noChangeArrowheads="1"/>
          </p:cNvSpPr>
          <p:nvPr/>
        </p:nvSpPr>
        <p:spPr bwMode="auto">
          <a:xfrm>
            <a:off x="6699250" y="2214563"/>
            <a:ext cx="1800225" cy="1008062"/>
          </a:xfrm>
          <a:prstGeom prst="wedgeRoundRectCallout">
            <a:avLst>
              <a:gd name="adj1" fmla="val -62259"/>
              <a:gd name="adj2" fmla="val 98662"/>
              <a:gd name="adj3" fmla="val 16667"/>
            </a:avLst>
          </a:prstGeom>
          <a:solidFill>
            <a:srgbClr val="FFFF00"/>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物理上不存在、需要通过配置建立的接口</a:t>
            </a:r>
          </a:p>
        </p:txBody>
      </p:sp>
      <p:sp>
        <p:nvSpPr>
          <p:cNvPr id="18460" name="Rectangle 28"/>
          <p:cNvSpPr>
            <a:spLocks noChangeArrowheads="1"/>
          </p:cNvSpPr>
          <p:nvPr/>
        </p:nvSpPr>
        <p:spPr bwMode="auto">
          <a:xfrm>
            <a:off x="7780338" y="4519613"/>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虚拟接</a:t>
            </a:r>
          </a:p>
          <a:p>
            <a:pPr algn="ctr" eaLnBrk="1" hangingPunct="1"/>
            <a:r>
              <a:rPr lang="zh-CN" altLang="en-US" b="1">
                <a:solidFill>
                  <a:srgbClr val="000000"/>
                </a:solidFill>
              </a:rPr>
              <a:t>口模板</a:t>
            </a:r>
          </a:p>
        </p:txBody>
      </p:sp>
      <p:sp>
        <p:nvSpPr>
          <p:cNvPr id="18461" name="Line 29"/>
          <p:cNvSpPr>
            <a:spLocks noChangeShapeType="1"/>
          </p:cNvSpPr>
          <p:nvPr/>
        </p:nvSpPr>
        <p:spPr bwMode="auto">
          <a:xfrm>
            <a:off x="6915150" y="4159250"/>
            <a:ext cx="217488"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9308592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zh-CN" smtClean="0"/>
              <a:t>4 </a:t>
            </a:r>
            <a:r>
              <a:rPr lang="zh-CN" altLang="en-US" smtClean="0"/>
              <a:t>路由器接口</a:t>
            </a:r>
            <a:r>
              <a:rPr lang="en-US" altLang="zh-CN" smtClean="0"/>
              <a:t>-</a:t>
            </a:r>
            <a:r>
              <a:rPr lang="zh-CN" altLang="en-US" smtClean="0"/>
              <a:t>广域网接口</a:t>
            </a:r>
            <a:endParaRPr lang="en-US" altLang="zh-CN" smtClean="0"/>
          </a:p>
        </p:txBody>
      </p:sp>
      <p:sp>
        <p:nvSpPr>
          <p:cNvPr id="32" name="Rectangle 3"/>
          <p:cNvSpPr txBox="1">
            <a:spLocks noChangeArrowheads="1"/>
          </p:cNvSpPr>
          <p:nvPr/>
        </p:nvSpPr>
        <p:spPr bwMode="auto">
          <a:xfrm>
            <a:off x="452677" y="980728"/>
            <a:ext cx="8229600" cy="5257800"/>
          </a:xfrm>
          <a:prstGeom prst="rect">
            <a:avLst/>
          </a:prstGeom>
          <a:noFill/>
          <a:ln w="9525">
            <a:noFill/>
            <a:miter lim="800000"/>
            <a:headEnd/>
            <a:tailEnd/>
          </a:ln>
        </p:spPr>
        <p:txBody>
          <a:bodyPr/>
          <a:lstStyle/>
          <a:p>
            <a:pPr marL="342900" indent="-342900">
              <a:buClr>
                <a:schemeClr val="tx1"/>
              </a:buClr>
              <a:buFont typeface="Wingdings" pitchFamily="2" charset="2"/>
              <a:buChar char="l"/>
              <a:defRPr/>
            </a:pPr>
            <a:r>
              <a:rPr lang="zh-CN" altLang="en-US" sz="2000" b="1" kern="0" dirty="0">
                <a:solidFill>
                  <a:srgbClr val="FF0000"/>
                </a:solidFill>
                <a:latin typeface="+mn-lt"/>
                <a:ea typeface="+mn-ea"/>
              </a:rPr>
              <a:t>并行通信是把一个字符的各数位用几条线同时进行传输，传输速度快，信息率高。</a:t>
            </a:r>
            <a:r>
              <a:rPr lang="zh-CN" altLang="en-US" sz="2000" b="1" kern="0" dirty="0">
                <a:solidFill>
                  <a:srgbClr val="000000"/>
                </a:solidFill>
                <a:latin typeface="+mn-lt"/>
                <a:ea typeface="+mn-ea"/>
              </a:rPr>
              <a:t>但它比串行通信所用的电缆多，故常用在传输距离较短（几米至几十米）、数据传输率较高的场合。实现并行通信的接口就是并行接口。 </a:t>
            </a:r>
            <a:br>
              <a:rPr lang="zh-CN" altLang="en-US" sz="2000" b="1" kern="0" dirty="0">
                <a:solidFill>
                  <a:srgbClr val="000000"/>
                </a:solidFill>
                <a:latin typeface="+mn-lt"/>
                <a:ea typeface="+mn-ea"/>
              </a:rPr>
            </a:br>
            <a:r>
              <a:rPr lang="zh-CN" altLang="en-US" sz="2000" b="1" kern="0" dirty="0">
                <a:solidFill>
                  <a:srgbClr val="000000"/>
                </a:solidFill>
                <a:latin typeface="+mn-lt"/>
                <a:ea typeface="+mn-ea"/>
              </a:rPr>
              <a:t>并行接口可设计为只作为输入</a:t>
            </a:r>
            <a:r>
              <a:rPr lang="en-US" altLang="zh-CN" sz="2000" b="1" kern="0" dirty="0">
                <a:solidFill>
                  <a:srgbClr val="000000"/>
                </a:solidFill>
                <a:latin typeface="+mn-lt"/>
                <a:ea typeface="+mn-ea"/>
              </a:rPr>
              <a:t>/</a:t>
            </a:r>
            <a:r>
              <a:rPr lang="zh-CN" altLang="en-US" sz="2000" b="1" kern="0" dirty="0">
                <a:solidFill>
                  <a:srgbClr val="000000"/>
                </a:solidFill>
                <a:latin typeface="+mn-lt"/>
                <a:ea typeface="+mn-ea"/>
              </a:rPr>
              <a:t>输出接口，也可设计为既作为输入又作为输出的接口。它可以用两种方法实现，一种是利用同一个接口中的两个通路，一个作输入通路，一个作输出通路；另一种使用同一个双向通路，既作为输入又作为输出。连接设备接口有</a:t>
            </a:r>
            <a:r>
              <a:rPr lang="en-US" altLang="zh-CN" sz="2000" b="1" kern="0" dirty="0">
                <a:solidFill>
                  <a:srgbClr val="000000"/>
                </a:solidFill>
                <a:latin typeface="+mn-lt"/>
                <a:ea typeface="+mn-ea"/>
              </a:rPr>
              <a:t>PS/2</a:t>
            </a:r>
            <a:r>
              <a:rPr lang="zh-CN" altLang="en-US" sz="2000" b="1" kern="0" dirty="0">
                <a:solidFill>
                  <a:srgbClr val="000000"/>
                </a:solidFill>
                <a:latin typeface="+mn-lt"/>
                <a:ea typeface="+mn-ea"/>
              </a:rPr>
              <a:t>，</a:t>
            </a:r>
            <a:r>
              <a:rPr lang="en-US" altLang="zh-CN" sz="2000" b="1" kern="0" dirty="0">
                <a:solidFill>
                  <a:srgbClr val="000000"/>
                </a:solidFill>
                <a:latin typeface="+mn-lt"/>
                <a:ea typeface="+mn-ea"/>
              </a:rPr>
              <a:t>PATA</a:t>
            </a:r>
            <a:r>
              <a:rPr lang="zh-CN" altLang="en-US" sz="2000" b="1" kern="0" dirty="0">
                <a:solidFill>
                  <a:srgbClr val="000000"/>
                </a:solidFill>
                <a:latin typeface="+mn-lt"/>
                <a:ea typeface="+mn-ea"/>
              </a:rPr>
              <a:t>，</a:t>
            </a:r>
            <a:r>
              <a:rPr lang="en-US" altLang="zh-CN" sz="2000" b="1" kern="0" dirty="0">
                <a:solidFill>
                  <a:srgbClr val="000000"/>
                </a:solidFill>
                <a:latin typeface="+mn-lt"/>
                <a:ea typeface="+mn-ea"/>
              </a:rPr>
              <a:t>LPT</a:t>
            </a:r>
            <a:r>
              <a:rPr lang="zh-CN" altLang="en-US" sz="2000" b="1" kern="0" dirty="0">
                <a:solidFill>
                  <a:srgbClr val="000000"/>
                </a:solidFill>
                <a:latin typeface="+mn-lt"/>
                <a:ea typeface="+mn-ea"/>
              </a:rPr>
              <a:t>等 。</a:t>
            </a:r>
          </a:p>
          <a:p>
            <a:pPr marL="342900" indent="-342900">
              <a:buClr>
                <a:schemeClr val="tx1"/>
              </a:buClr>
              <a:buFont typeface="Wingdings" pitchFamily="2" charset="2"/>
              <a:buChar char="l"/>
              <a:defRPr/>
            </a:pPr>
            <a:r>
              <a:rPr lang="zh-CN" altLang="en-US" sz="2000" b="1" kern="0" dirty="0">
                <a:solidFill>
                  <a:srgbClr val="FF0000"/>
                </a:solidFill>
                <a:latin typeface="+mn-lt"/>
                <a:ea typeface="+mn-ea"/>
              </a:rPr>
              <a:t>串行通信是指数据一位一位地依次传输，每一位数据占据一个固定的时间长度。</a:t>
            </a:r>
            <a:r>
              <a:rPr lang="zh-CN" altLang="en-US" sz="2000" b="1" kern="0" dirty="0">
                <a:solidFill>
                  <a:srgbClr val="000000"/>
                </a:solidFill>
                <a:latin typeface="+mn-lt"/>
                <a:ea typeface="+mn-ea"/>
              </a:rPr>
              <a:t>其只要少数几条线就可以在系统间交换信息，特别适用于计算机与计算机、计算机与外设之间的远距离通信， 使用串口通信时，发送和接收到的每一个字符实际上都是一次一位的传送的，每一位为</a:t>
            </a:r>
            <a:r>
              <a:rPr lang="en-US" altLang="zh-CN" sz="2000" b="1" kern="0" dirty="0">
                <a:solidFill>
                  <a:srgbClr val="000000"/>
                </a:solidFill>
                <a:latin typeface="+mn-lt"/>
                <a:ea typeface="+mn-ea"/>
              </a:rPr>
              <a:t>1</a:t>
            </a:r>
            <a:r>
              <a:rPr lang="zh-CN" altLang="en-US" sz="2000" b="1" kern="0" dirty="0">
                <a:solidFill>
                  <a:srgbClr val="000000"/>
                </a:solidFill>
                <a:latin typeface="+mn-lt"/>
                <a:ea typeface="+mn-ea"/>
              </a:rPr>
              <a:t>或者为</a:t>
            </a:r>
            <a:r>
              <a:rPr lang="en-US" altLang="zh-CN" sz="2000" b="1" kern="0" dirty="0">
                <a:solidFill>
                  <a:srgbClr val="000000"/>
                </a:solidFill>
                <a:latin typeface="+mn-lt"/>
                <a:ea typeface="+mn-ea"/>
              </a:rPr>
              <a:t>0</a:t>
            </a:r>
            <a:r>
              <a:rPr lang="zh-CN" altLang="en-US" sz="2000" b="1" kern="0" dirty="0">
                <a:solidFill>
                  <a:srgbClr val="000000"/>
                </a:solidFill>
                <a:latin typeface="+mn-lt"/>
                <a:ea typeface="+mn-ea"/>
              </a:rPr>
              <a:t>。 </a:t>
            </a:r>
            <a:br>
              <a:rPr lang="zh-CN" altLang="en-US" sz="2000" b="1" kern="0" dirty="0">
                <a:solidFill>
                  <a:srgbClr val="000000"/>
                </a:solidFill>
                <a:latin typeface="+mn-lt"/>
                <a:ea typeface="+mn-ea"/>
              </a:rPr>
            </a:br>
            <a:r>
              <a:rPr lang="zh-CN" altLang="en-US" sz="2000" b="1" kern="0" dirty="0">
                <a:solidFill>
                  <a:srgbClr val="000000"/>
                </a:solidFill>
                <a:latin typeface="+mn-lt"/>
                <a:ea typeface="+mn-ea"/>
              </a:rPr>
              <a:t>连接设备接口有</a:t>
            </a:r>
            <a:r>
              <a:rPr lang="en-US" altLang="zh-CN" sz="2000" b="1" kern="0" dirty="0">
                <a:solidFill>
                  <a:srgbClr val="000000"/>
                </a:solidFill>
                <a:latin typeface="+mn-lt"/>
                <a:ea typeface="+mn-ea"/>
              </a:rPr>
              <a:t>SATA</a:t>
            </a:r>
            <a:r>
              <a:rPr lang="zh-CN" altLang="en-US" sz="2000" b="1" kern="0" dirty="0">
                <a:solidFill>
                  <a:srgbClr val="000000"/>
                </a:solidFill>
                <a:latin typeface="+mn-lt"/>
                <a:ea typeface="+mn-ea"/>
              </a:rPr>
              <a:t>，</a:t>
            </a:r>
            <a:r>
              <a:rPr lang="en-US" altLang="zh-CN" sz="2000" b="1" kern="0" dirty="0">
                <a:solidFill>
                  <a:srgbClr val="000000"/>
                </a:solidFill>
                <a:latin typeface="+mn-lt"/>
                <a:ea typeface="+mn-ea"/>
              </a:rPr>
              <a:t>USB</a:t>
            </a:r>
            <a:r>
              <a:rPr lang="zh-CN" altLang="en-US" sz="2000" b="1" kern="0" dirty="0">
                <a:solidFill>
                  <a:srgbClr val="000000"/>
                </a:solidFill>
                <a:latin typeface="+mn-lt"/>
                <a:ea typeface="+mn-ea"/>
              </a:rPr>
              <a:t>等</a:t>
            </a:r>
            <a:br>
              <a:rPr lang="zh-CN" altLang="en-US" sz="2000" b="1" kern="0" dirty="0">
                <a:solidFill>
                  <a:srgbClr val="000000"/>
                </a:solidFill>
                <a:latin typeface="+mn-lt"/>
                <a:ea typeface="+mn-ea"/>
              </a:rPr>
            </a:br>
            <a:endParaRPr lang="zh-CN" altLang="en-US" sz="2000" b="1" kern="0" dirty="0">
              <a:solidFill>
                <a:srgbClr val="000000"/>
              </a:solidFill>
              <a:latin typeface="+mn-lt"/>
              <a:ea typeface="+mn-ea"/>
            </a:endParaRPr>
          </a:p>
        </p:txBody>
      </p:sp>
    </p:spTree>
    <p:extLst>
      <p:ext uri="{BB962C8B-B14F-4D97-AF65-F5344CB8AC3E}">
        <p14:creationId xmlns:p14="http://schemas.microsoft.com/office/powerpoint/2010/main" val="11548243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zh-CN" smtClean="0"/>
              <a:t>4 </a:t>
            </a:r>
            <a:r>
              <a:rPr lang="zh-CN" altLang="en-US" smtClean="0"/>
              <a:t>路由器接口</a:t>
            </a:r>
            <a:r>
              <a:rPr lang="en-US" altLang="zh-CN" smtClean="0"/>
              <a:t>-</a:t>
            </a:r>
            <a:r>
              <a:rPr lang="zh-CN" altLang="en-US" smtClean="0"/>
              <a:t>广域网接口</a:t>
            </a:r>
            <a:endParaRPr lang="en-US" altLang="zh-CN" smtClean="0"/>
          </a:p>
        </p:txBody>
      </p:sp>
      <p:sp>
        <p:nvSpPr>
          <p:cNvPr id="4" name="Rectangle 3"/>
          <p:cNvSpPr txBox="1">
            <a:spLocks noChangeArrowheads="1"/>
          </p:cNvSpPr>
          <p:nvPr/>
        </p:nvSpPr>
        <p:spPr bwMode="auto">
          <a:xfrm>
            <a:off x="684213" y="1052513"/>
            <a:ext cx="8208962" cy="4468812"/>
          </a:xfrm>
          <a:prstGeom prst="rect">
            <a:avLst/>
          </a:prstGeom>
          <a:noFill/>
          <a:ln w="9525">
            <a:noFill/>
            <a:miter lim="800000"/>
            <a:headEnd/>
            <a:tailEnd/>
          </a:ln>
        </p:spPr>
        <p:txBody>
          <a:bodyPr/>
          <a:lstStyle/>
          <a:p>
            <a:pPr marL="342900" indent="-342900">
              <a:lnSpc>
                <a:spcPct val="110000"/>
              </a:lnSpc>
              <a:buClr>
                <a:schemeClr val="tx1"/>
              </a:buClr>
              <a:buFont typeface="Wingdings" pitchFamily="2" charset="2"/>
              <a:buChar char="l"/>
              <a:defRPr/>
            </a:pPr>
            <a:r>
              <a:rPr lang="zh-CN" altLang="en-US" sz="2800" b="1" kern="0" dirty="0">
                <a:solidFill>
                  <a:srgbClr val="000000"/>
                </a:solidFill>
                <a:latin typeface="+mn-lt"/>
                <a:ea typeface="+mn-ea"/>
              </a:rPr>
              <a:t>异步串口</a:t>
            </a:r>
          </a:p>
          <a:p>
            <a:pPr marL="742950" lvl="1" indent="-285750">
              <a:lnSpc>
                <a:spcPct val="110000"/>
              </a:lnSpc>
              <a:buClr>
                <a:schemeClr val="tx1"/>
              </a:buClr>
              <a:buFont typeface="Wingdings" pitchFamily="2" charset="2"/>
              <a:buChar char="à"/>
              <a:defRPr/>
            </a:pPr>
            <a:r>
              <a:rPr lang="zh-CN" altLang="en-US" sz="2400" kern="0" dirty="0">
                <a:solidFill>
                  <a:srgbClr val="000000"/>
                </a:solidFill>
                <a:latin typeface="+mn-lt"/>
                <a:ea typeface="+mn-ea"/>
              </a:rPr>
              <a:t>两种异步串口：设置成异步方式的同</a:t>
            </a:r>
            <a:r>
              <a:rPr lang="en-US" altLang="zh-CN" sz="2400" kern="0" dirty="0">
                <a:solidFill>
                  <a:srgbClr val="000000"/>
                </a:solidFill>
                <a:latin typeface="+mn-lt"/>
                <a:ea typeface="+mn-ea"/>
              </a:rPr>
              <a:t>/</a:t>
            </a:r>
            <a:r>
              <a:rPr lang="zh-CN" altLang="en-US" sz="2400" kern="0" dirty="0">
                <a:solidFill>
                  <a:srgbClr val="000000"/>
                </a:solidFill>
                <a:latin typeface="+mn-lt"/>
                <a:ea typeface="+mn-ea"/>
              </a:rPr>
              <a:t>异步串口和专用异步串口</a:t>
            </a:r>
          </a:p>
          <a:p>
            <a:pPr marL="742950" lvl="1" indent="-285750">
              <a:lnSpc>
                <a:spcPct val="110000"/>
              </a:lnSpc>
              <a:buClr>
                <a:schemeClr val="tx1"/>
              </a:buClr>
              <a:buFont typeface="Wingdings" pitchFamily="2" charset="2"/>
              <a:buChar char="à"/>
              <a:defRPr/>
            </a:pPr>
            <a:r>
              <a:rPr lang="zh-CN" altLang="en-US" sz="2400" kern="0" dirty="0">
                <a:solidFill>
                  <a:srgbClr val="000000"/>
                </a:solidFill>
                <a:latin typeface="+mn-lt"/>
                <a:ea typeface="+mn-ea"/>
              </a:rPr>
              <a:t>异步串口可以设为专线方式和拨号方式，常用的是拨号方式</a:t>
            </a:r>
          </a:p>
          <a:p>
            <a:pPr marL="342900" indent="-342900">
              <a:lnSpc>
                <a:spcPct val="110000"/>
              </a:lnSpc>
              <a:buClr>
                <a:schemeClr val="tx1"/>
              </a:buClr>
              <a:buFont typeface="Wingdings" pitchFamily="2" charset="2"/>
              <a:buChar char="l"/>
              <a:defRPr/>
            </a:pPr>
            <a:r>
              <a:rPr lang="zh-CN" altLang="en-US" sz="2800" b="1" kern="0" dirty="0">
                <a:solidFill>
                  <a:srgbClr val="000000"/>
                </a:solidFill>
                <a:latin typeface="+mn-lt"/>
                <a:ea typeface="+mn-ea"/>
              </a:rPr>
              <a:t>同步串口</a:t>
            </a:r>
          </a:p>
          <a:p>
            <a:pPr marL="742950" lvl="1" indent="-285750">
              <a:lnSpc>
                <a:spcPct val="110000"/>
              </a:lnSpc>
              <a:buClr>
                <a:schemeClr val="tx1"/>
              </a:buClr>
              <a:buFont typeface="Wingdings" pitchFamily="2" charset="2"/>
              <a:buChar char="à"/>
              <a:defRPr/>
            </a:pPr>
            <a:r>
              <a:rPr lang="zh-CN" altLang="en-US" sz="2400" kern="0" dirty="0">
                <a:solidFill>
                  <a:srgbClr val="FF0000"/>
                </a:solidFill>
                <a:latin typeface="+mn-lt"/>
                <a:ea typeface="+mn-ea"/>
              </a:rPr>
              <a:t>可以工作在</a:t>
            </a:r>
            <a:r>
              <a:rPr lang="en-US" altLang="zh-CN" sz="2400" kern="0" dirty="0">
                <a:solidFill>
                  <a:srgbClr val="FF0000"/>
                </a:solidFill>
                <a:latin typeface="+mn-lt"/>
                <a:ea typeface="+mn-ea"/>
              </a:rPr>
              <a:t>DTE</a:t>
            </a:r>
            <a:r>
              <a:rPr lang="zh-CN" altLang="en-US" sz="2400" kern="0" dirty="0">
                <a:solidFill>
                  <a:srgbClr val="FF0000"/>
                </a:solidFill>
                <a:latin typeface="+mn-lt"/>
                <a:ea typeface="+mn-ea"/>
              </a:rPr>
              <a:t>和</a:t>
            </a:r>
            <a:r>
              <a:rPr lang="en-US" altLang="zh-CN" sz="2400" kern="0" dirty="0">
                <a:solidFill>
                  <a:srgbClr val="FF0000"/>
                </a:solidFill>
                <a:latin typeface="+mn-lt"/>
                <a:ea typeface="+mn-ea"/>
              </a:rPr>
              <a:t>DCE</a:t>
            </a:r>
            <a:r>
              <a:rPr lang="zh-CN" altLang="en-US" sz="2400" kern="0" dirty="0">
                <a:solidFill>
                  <a:srgbClr val="FF0000"/>
                </a:solidFill>
                <a:latin typeface="+mn-lt"/>
                <a:ea typeface="+mn-ea"/>
              </a:rPr>
              <a:t>两种方式</a:t>
            </a:r>
          </a:p>
          <a:p>
            <a:pPr marL="742950" lvl="1" indent="-285750">
              <a:lnSpc>
                <a:spcPct val="110000"/>
              </a:lnSpc>
              <a:buClr>
                <a:schemeClr val="tx1"/>
              </a:buClr>
              <a:buFont typeface="Wingdings" pitchFamily="2" charset="2"/>
              <a:buChar char="à"/>
              <a:defRPr/>
            </a:pPr>
            <a:r>
              <a:rPr lang="zh-CN" altLang="en-US" sz="2400" kern="0" dirty="0">
                <a:solidFill>
                  <a:srgbClr val="000000"/>
                </a:solidFill>
                <a:latin typeface="+mn-lt"/>
                <a:ea typeface="+mn-ea"/>
              </a:rPr>
              <a:t>可以外接多种类型电缆</a:t>
            </a:r>
          </a:p>
          <a:p>
            <a:pPr marL="742950" lvl="1" indent="-285750">
              <a:lnSpc>
                <a:spcPct val="110000"/>
              </a:lnSpc>
              <a:buClr>
                <a:schemeClr val="tx1"/>
              </a:buClr>
              <a:buFont typeface="Wingdings" pitchFamily="2" charset="2"/>
              <a:buChar char="à"/>
              <a:defRPr/>
            </a:pPr>
            <a:r>
              <a:rPr lang="zh-CN" altLang="en-US" sz="2400" kern="0" dirty="0">
                <a:solidFill>
                  <a:srgbClr val="000000"/>
                </a:solidFill>
                <a:latin typeface="+mn-lt"/>
                <a:ea typeface="+mn-ea"/>
              </a:rPr>
              <a:t>支持多种链路层协议</a:t>
            </a:r>
          </a:p>
          <a:p>
            <a:pPr marL="742950" lvl="1" indent="-285750">
              <a:lnSpc>
                <a:spcPct val="110000"/>
              </a:lnSpc>
              <a:buClr>
                <a:schemeClr val="tx1"/>
              </a:buClr>
              <a:buFont typeface="Wingdings" pitchFamily="2" charset="2"/>
              <a:buChar char="à"/>
              <a:defRPr/>
            </a:pPr>
            <a:r>
              <a:rPr lang="zh-CN" altLang="en-US" sz="2400" kern="0" dirty="0">
                <a:solidFill>
                  <a:srgbClr val="000000"/>
                </a:solidFill>
                <a:latin typeface="+mn-lt"/>
                <a:ea typeface="+mn-ea"/>
              </a:rPr>
              <a:t>支持</a:t>
            </a:r>
            <a:r>
              <a:rPr lang="en-US" altLang="zh-CN" sz="2400" kern="0" dirty="0">
                <a:solidFill>
                  <a:srgbClr val="000000"/>
                </a:solidFill>
                <a:latin typeface="+mn-lt"/>
                <a:ea typeface="+mn-ea"/>
              </a:rPr>
              <a:t>IP</a:t>
            </a:r>
            <a:r>
              <a:rPr lang="zh-CN" altLang="en-US" sz="2400" kern="0" dirty="0">
                <a:solidFill>
                  <a:srgbClr val="000000"/>
                </a:solidFill>
                <a:latin typeface="+mn-lt"/>
                <a:ea typeface="+mn-ea"/>
              </a:rPr>
              <a:t>和</a:t>
            </a:r>
            <a:r>
              <a:rPr lang="en-US" altLang="zh-CN" sz="2400" kern="0" dirty="0">
                <a:solidFill>
                  <a:srgbClr val="000000"/>
                </a:solidFill>
                <a:latin typeface="+mn-lt"/>
                <a:ea typeface="+mn-ea"/>
              </a:rPr>
              <a:t>IPX</a:t>
            </a:r>
            <a:r>
              <a:rPr lang="zh-CN" altLang="en-US" sz="2400" kern="0" dirty="0">
                <a:solidFill>
                  <a:srgbClr val="000000"/>
                </a:solidFill>
                <a:latin typeface="+mn-lt"/>
                <a:ea typeface="+mn-ea"/>
              </a:rPr>
              <a:t>网络层协议</a:t>
            </a:r>
          </a:p>
          <a:p>
            <a:pPr marL="742950" lvl="1" indent="-285750">
              <a:lnSpc>
                <a:spcPct val="110000"/>
              </a:lnSpc>
              <a:buClr>
                <a:schemeClr val="tx1"/>
              </a:buClr>
              <a:buFont typeface="Wingdings" pitchFamily="2" charset="2"/>
              <a:buChar char="à"/>
              <a:defRPr/>
            </a:pPr>
            <a:r>
              <a:rPr lang="en-US" altLang="zh-CN" sz="2400" kern="0" dirty="0">
                <a:solidFill>
                  <a:srgbClr val="000000"/>
                </a:solidFill>
                <a:latin typeface="+mn-lt"/>
                <a:ea typeface="+mn-ea"/>
              </a:rPr>
              <a:t>display interface serial</a:t>
            </a:r>
            <a:r>
              <a:rPr lang="zh-CN" altLang="en-US" sz="2400" kern="0" dirty="0">
                <a:solidFill>
                  <a:srgbClr val="000000"/>
                </a:solidFill>
                <a:latin typeface="+mn-lt"/>
                <a:ea typeface="+mn-ea"/>
              </a:rPr>
              <a:t>命令可显示同步串口的信息</a:t>
            </a:r>
          </a:p>
        </p:txBody>
      </p:sp>
    </p:spTree>
    <p:extLst>
      <p:ext uri="{BB962C8B-B14F-4D97-AF65-F5344CB8AC3E}">
        <p14:creationId xmlns:p14="http://schemas.microsoft.com/office/powerpoint/2010/main" val="36156448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t>5 </a:t>
            </a:r>
            <a:r>
              <a:rPr lang="zh-CN" altLang="en-US" smtClean="0"/>
              <a:t>路由器接口</a:t>
            </a:r>
            <a:r>
              <a:rPr lang="en-US" altLang="zh-CN" smtClean="0"/>
              <a:t>-</a:t>
            </a:r>
            <a:r>
              <a:rPr lang="zh-CN" altLang="en-US" smtClean="0"/>
              <a:t>逻辑接口</a:t>
            </a:r>
            <a:endParaRPr lang="en-US" altLang="zh-CN" smtClean="0"/>
          </a:p>
        </p:txBody>
      </p:sp>
      <p:sp>
        <p:nvSpPr>
          <p:cNvPr id="5" name="Rectangle 3"/>
          <p:cNvSpPr txBox="1">
            <a:spLocks noChangeArrowheads="1"/>
          </p:cNvSpPr>
          <p:nvPr/>
        </p:nvSpPr>
        <p:spPr bwMode="auto">
          <a:xfrm>
            <a:off x="457200" y="765175"/>
            <a:ext cx="8435975" cy="1663700"/>
          </a:xfrm>
          <a:prstGeom prst="rect">
            <a:avLst/>
          </a:prstGeom>
          <a:noFill/>
          <a:ln w="9525">
            <a:noFill/>
            <a:miter lim="800000"/>
            <a:headEnd/>
            <a:tailEnd/>
          </a:ln>
        </p:spPr>
        <p:txBody>
          <a:bodyPr/>
          <a:lstStyle/>
          <a:p>
            <a:pPr marL="342900" indent="-342900">
              <a:lnSpc>
                <a:spcPct val="110000"/>
              </a:lnSpc>
              <a:buClr>
                <a:schemeClr val="tx1"/>
              </a:buClr>
              <a:buFont typeface="Wingdings" pitchFamily="2" charset="2"/>
              <a:buChar char="l"/>
              <a:defRPr/>
            </a:pPr>
            <a:r>
              <a:rPr lang="zh-CN" altLang="en-US" sz="2800" b="1" kern="0">
                <a:solidFill>
                  <a:srgbClr val="000000"/>
                </a:solidFill>
                <a:latin typeface="+mn-lt"/>
                <a:ea typeface="+mn-ea"/>
              </a:rPr>
              <a:t>路由器的接口即指路由器系统与网络中的其它设备交换数据并相互作用的部分，其功能就是完成路由器与其它网络设备的数据交换。</a:t>
            </a:r>
            <a:endParaRPr lang="zh-CN" altLang="en-US" sz="2800" b="1" kern="0" dirty="0">
              <a:solidFill>
                <a:srgbClr val="000000"/>
              </a:solidFill>
              <a:latin typeface="+mn-lt"/>
              <a:ea typeface="+mn-ea"/>
            </a:endParaRPr>
          </a:p>
        </p:txBody>
      </p:sp>
      <p:sp>
        <p:nvSpPr>
          <p:cNvPr id="30724" name="Oval 4"/>
          <p:cNvSpPr>
            <a:spLocks noChangeArrowheads="1"/>
          </p:cNvSpPr>
          <p:nvPr/>
        </p:nvSpPr>
        <p:spPr bwMode="auto">
          <a:xfrm>
            <a:off x="2876550" y="2790825"/>
            <a:ext cx="2952750"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路由器接口</a:t>
            </a:r>
          </a:p>
        </p:txBody>
      </p:sp>
      <p:sp>
        <p:nvSpPr>
          <p:cNvPr id="30725" name="Oval 5"/>
          <p:cNvSpPr>
            <a:spLocks noChangeArrowheads="1"/>
          </p:cNvSpPr>
          <p:nvPr/>
        </p:nvSpPr>
        <p:spPr bwMode="auto">
          <a:xfrm>
            <a:off x="931863" y="3549650"/>
            <a:ext cx="2952750"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物理接口</a:t>
            </a:r>
          </a:p>
        </p:txBody>
      </p:sp>
      <p:sp>
        <p:nvSpPr>
          <p:cNvPr id="30726" name="Oval 6"/>
          <p:cNvSpPr>
            <a:spLocks noChangeArrowheads="1"/>
          </p:cNvSpPr>
          <p:nvPr/>
        </p:nvSpPr>
        <p:spPr bwMode="auto">
          <a:xfrm>
            <a:off x="5180013" y="3549650"/>
            <a:ext cx="2952750" cy="576263"/>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逻辑接口</a:t>
            </a:r>
          </a:p>
        </p:txBody>
      </p:sp>
      <p:sp>
        <p:nvSpPr>
          <p:cNvPr id="30727" name="Oval 7"/>
          <p:cNvSpPr>
            <a:spLocks noChangeArrowheads="1"/>
          </p:cNvSpPr>
          <p:nvPr/>
        </p:nvSpPr>
        <p:spPr bwMode="auto">
          <a:xfrm>
            <a:off x="500063" y="4557713"/>
            <a:ext cx="1871662" cy="5762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局域网接口</a:t>
            </a:r>
            <a:endParaRPr lang="zh-CN" altLang="en-US"/>
          </a:p>
        </p:txBody>
      </p:sp>
      <p:sp>
        <p:nvSpPr>
          <p:cNvPr id="30728" name="Oval 8"/>
          <p:cNvSpPr>
            <a:spLocks noChangeArrowheads="1"/>
          </p:cNvSpPr>
          <p:nvPr/>
        </p:nvSpPr>
        <p:spPr bwMode="auto">
          <a:xfrm>
            <a:off x="2947988" y="4557713"/>
            <a:ext cx="1871662" cy="5762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广域网接口</a:t>
            </a:r>
            <a:endParaRPr lang="zh-CN" altLang="en-US"/>
          </a:p>
        </p:txBody>
      </p:sp>
      <p:sp>
        <p:nvSpPr>
          <p:cNvPr id="30729" name="Rectangle 9"/>
          <p:cNvSpPr>
            <a:spLocks noChangeArrowheads="1"/>
          </p:cNvSpPr>
          <p:nvPr/>
        </p:nvSpPr>
        <p:spPr bwMode="auto">
          <a:xfrm>
            <a:off x="428625" y="5564188"/>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以太网</a:t>
            </a:r>
          </a:p>
          <a:p>
            <a:pPr algn="ctr" eaLnBrk="1" hangingPunct="1"/>
            <a:r>
              <a:rPr lang="zh-CN" altLang="en-US" b="1">
                <a:solidFill>
                  <a:srgbClr val="000000"/>
                </a:solidFill>
              </a:rPr>
              <a:t>接口</a:t>
            </a:r>
            <a:endParaRPr lang="zh-CN" altLang="en-US"/>
          </a:p>
        </p:txBody>
      </p:sp>
      <p:sp>
        <p:nvSpPr>
          <p:cNvPr id="30730" name="Rectangle 10"/>
          <p:cNvSpPr>
            <a:spLocks noChangeArrowheads="1"/>
          </p:cNvSpPr>
          <p:nvPr/>
        </p:nvSpPr>
        <p:spPr bwMode="auto">
          <a:xfrm>
            <a:off x="2155825" y="5564188"/>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同</a:t>
            </a:r>
            <a:r>
              <a:rPr lang="en-US" altLang="zh-CN" b="1">
                <a:solidFill>
                  <a:srgbClr val="000000"/>
                </a:solidFill>
              </a:rPr>
              <a:t>/</a:t>
            </a:r>
            <a:r>
              <a:rPr lang="zh-CN" altLang="en-US" b="1">
                <a:solidFill>
                  <a:srgbClr val="000000"/>
                </a:solidFill>
              </a:rPr>
              <a:t>异步</a:t>
            </a:r>
          </a:p>
          <a:p>
            <a:pPr algn="ctr" eaLnBrk="1" hangingPunct="1"/>
            <a:r>
              <a:rPr lang="zh-CN" altLang="en-US" b="1">
                <a:solidFill>
                  <a:srgbClr val="000000"/>
                </a:solidFill>
              </a:rPr>
              <a:t>串口</a:t>
            </a:r>
          </a:p>
        </p:txBody>
      </p:sp>
      <p:sp>
        <p:nvSpPr>
          <p:cNvPr id="30731" name="Rectangle 11"/>
          <p:cNvSpPr>
            <a:spLocks noChangeArrowheads="1"/>
          </p:cNvSpPr>
          <p:nvPr/>
        </p:nvSpPr>
        <p:spPr bwMode="auto">
          <a:xfrm>
            <a:off x="4603750" y="5565775"/>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00000"/>
                </a:solidFill>
              </a:rPr>
              <a:t>AUX </a:t>
            </a:r>
          </a:p>
          <a:p>
            <a:pPr algn="ctr" eaLnBrk="1" hangingPunct="1"/>
            <a:r>
              <a:rPr lang="zh-CN" altLang="en-US" b="1">
                <a:solidFill>
                  <a:srgbClr val="000000"/>
                </a:solidFill>
              </a:rPr>
              <a:t>接口</a:t>
            </a:r>
          </a:p>
        </p:txBody>
      </p:sp>
      <p:sp>
        <p:nvSpPr>
          <p:cNvPr id="30732" name="Rectangle 12"/>
          <p:cNvSpPr>
            <a:spLocks noChangeArrowheads="1"/>
          </p:cNvSpPr>
          <p:nvPr/>
        </p:nvSpPr>
        <p:spPr bwMode="auto">
          <a:xfrm>
            <a:off x="3452813" y="5565775"/>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异步</a:t>
            </a:r>
          </a:p>
          <a:p>
            <a:pPr algn="ctr" eaLnBrk="1" hangingPunct="1"/>
            <a:r>
              <a:rPr lang="zh-CN" altLang="en-US" b="1">
                <a:solidFill>
                  <a:srgbClr val="000000"/>
                </a:solidFill>
              </a:rPr>
              <a:t>串口</a:t>
            </a:r>
          </a:p>
        </p:txBody>
      </p:sp>
      <p:sp>
        <p:nvSpPr>
          <p:cNvPr id="30733" name="Line 13"/>
          <p:cNvSpPr>
            <a:spLocks noChangeShapeType="1"/>
          </p:cNvSpPr>
          <p:nvPr/>
        </p:nvSpPr>
        <p:spPr bwMode="auto">
          <a:xfrm flipH="1">
            <a:off x="2947988" y="3332163"/>
            <a:ext cx="431800" cy="2174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4" name="Line 14"/>
          <p:cNvSpPr>
            <a:spLocks noChangeShapeType="1"/>
          </p:cNvSpPr>
          <p:nvPr/>
        </p:nvSpPr>
        <p:spPr bwMode="auto">
          <a:xfrm flipH="1">
            <a:off x="1671638" y="4168775"/>
            <a:ext cx="431800"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5" name="Line 15"/>
          <p:cNvSpPr>
            <a:spLocks noChangeShapeType="1"/>
          </p:cNvSpPr>
          <p:nvPr/>
        </p:nvSpPr>
        <p:spPr bwMode="auto">
          <a:xfrm flipH="1">
            <a:off x="860425" y="5132388"/>
            <a:ext cx="358775"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6" name="Line 16"/>
          <p:cNvSpPr>
            <a:spLocks noChangeShapeType="1"/>
          </p:cNvSpPr>
          <p:nvPr/>
        </p:nvSpPr>
        <p:spPr bwMode="auto">
          <a:xfrm>
            <a:off x="5468938" y="3332163"/>
            <a:ext cx="431800" cy="2174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7" name="Line 17"/>
          <p:cNvSpPr>
            <a:spLocks noChangeShapeType="1"/>
          </p:cNvSpPr>
          <p:nvPr/>
        </p:nvSpPr>
        <p:spPr bwMode="auto">
          <a:xfrm>
            <a:off x="3163888" y="4124325"/>
            <a:ext cx="360362" cy="4333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8" name="Line 18"/>
          <p:cNvSpPr>
            <a:spLocks noChangeShapeType="1"/>
          </p:cNvSpPr>
          <p:nvPr/>
        </p:nvSpPr>
        <p:spPr bwMode="auto">
          <a:xfrm flipH="1">
            <a:off x="2732088" y="5132388"/>
            <a:ext cx="358775"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9" name="Line 19"/>
          <p:cNvSpPr>
            <a:spLocks noChangeShapeType="1"/>
          </p:cNvSpPr>
          <p:nvPr/>
        </p:nvSpPr>
        <p:spPr bwMode="auto">
          <a:xfrm>
            <a:off x="3954463" y="5205413"/>
            <a:ext cx="1587"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0" name="Line 20"/>
          <p:cNvSpPr>
            <a:spLocks noChangeShapeType="1"/>
          </p:cNvSpPr>
          <p:nvPr/>
        </p:nvSpPr>
        <p:spPr bwMode="auto">
          <a:xfrm>
            <a:off x="4676775" y="5132388"/>
            <a:ext cx="431800"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1" name="Rectangle 21"/>
          <p:cNvSpPr>
            <a:spLocks noChangeArrowheads="1"/>
          </p:cNvSpPr>
          <p:nvPr/>
        </p:nvSpPr>
        <p:spPr bwMode="auto">
          <a:xfrm>
            <a:off x="5108575" y="4556125"/>
            <a:ext cx="719138"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拨号</a:t>
            </a:r>
          </a:p>
          <a:p>
            <a:pPr algn="ctr" eaLnBrk="1" hangingPunct="1"/>
            <a:r>
              <a:rPr lang="zh-CN" altLang="en-US" b="1">
                <a:solidFill>
                  <a:srgbClr val="000000"/>
                </a:solidFill>
              </a:rPr>
              <a:t>接口</a:t>
            </a:r>
          </a:p>
        </p:txBody>
      </p:sp>
      <p:sp>
        <p:nvSpPr>
          <p:cNvPr id="30742" name="Rectangle 22"/>
          <p:cNvSpPr>
            <a:spLocks noChangeArrowheads="1"/>
          </p:cNvSpPr>
          <p:nvPr/>
        </p:nvSpPr>
        <p:spPr bwMode="auto">
          <a:xfrm>
            <a:off x="6707188" y="4557713"/>
            <a:ext cx="1081087"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备份中心</a:t>
            </a:r>
          </a:p>
          <a:p>
            <a:pPr algn="ctr" eaLnBrk="1" hangingPunct="1"/>
            <a:r>
              <a:rPr lang="zh-CN" altLang="en-US" b="1">
                <a:solidFill>
                  <a:srgbClr val="000000"/>
                </a:solidFill>
              </a:rPr>
              <a:t>逻辑通道</a:t>
            </a:r>
          </a:p>
        </p:txBody>
      </p:sp>
      <p:sp>
        <p:nvSpPr>
          <p:cNvPr id="30743" name="Rectangle 23"/>
          <p:cNvSpPr>
            <a:spLocks noChangeArrowheads="1"/>
          </p:cNvSpPr>
          <p:nvPr/>
        </p:nvSpPr>
        <p:spPr bwMode="auto">
          <a:xfrm>
            <a:off x="5900738" y="4557713"/>
            <a:ext cx="719137"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子</a:t>
            </a:r>
          </a:p>
          <a:p>
            <a:pPr algn="ctr" eaLnBrk="1" hangingPunct="1"/>
            <a:r>
              <a:rPr lang="zh-CN" altLang="en-US" b="1">
                <a:solidFill>
                  <a:srgbClr val="000000"/>
                </a:solidFill>
              </a:rPr>
              <a:t>接口</a:t>
            </a:r>
          </a:p>
        </p:txBody>
      </p:sp>
      <p:sp>
        <p:nvSpPr>
          <p:cNvPr id="30744" name="Line 24"/>
          <p:cNvSpPr>
            <a:spLocks noChangeShapeType="1"/>
          </p:cNvSpPr>
          <p:nvPr/>
        </p:nvSpPr>
        <p:spPr bwMode="auto">
          <a:xfrm flipH="1">
            <a:off x="5540375" y="4124325"/>
            <a:ext cx="358775"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5" name="Line 25"/>
          <p:cNvSpPr>
            <a:spLocks noChangeShapeType="1"/>
          </p:cNvSpPr>
          <p:nvPr/>
        </p:nvSpPr>
        <p:spPr bwMode="auto">
          <a:xfrm>
            <a:off x="6261100" y="4197350"/>
            <a:ext cx="1588"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6" name="Line 26"/>
          <p:cNvSpPr>
            <a:spLocks noChangeShapeType="1"/>
          </p:cNvSpPr>
          <p:nvPr/>
        </p:nvSpPr>
        <p:spPr bwMode="auto">
          <a:xfrm>
            <a:off x="7485063" y="4124325"/>
            <a:ext cx="431800"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7" name="AutoShape 27"/>
          <p:cNvSpPr>
            <a:spLocks noChangeArrowheads="1"/>
          </p:cNvSpPr>
          <p:nvPr/>
        </p:nvSpPr>
        <p:spPr bwMode="auto">
          <a:xfrm>
            <a:off x="6764338" y="2252663"/>
            <a:ext cx="1800225" cy="1008062"/>
          </a:xfrm>
          <a:prstGeom prst="wedgeRoundRectCallout">
            <a:avLst>
              <a:gd name="adj1" fmla="val -62259"/>
              <a:gd name="adj2" fmla="val 98662"/>
              <a:gd name="adj3" fmla="val 16667"/>
            </a:avLst>
          </a:prstGeom>
          <a:solidFill>
            <a:srgbClr val="FFFF00"/>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物理上不存在、需要通过配置建立的接口</a:t>
            </a:r>
          </a:p>
        </p:txBody>
      </p:sp>
      <p:sp>
        <p:nvSpPr>
          <p:cNvPr id="30748" name="Rectangle 28"/>
          <p:cNvSpPr>
            <a:spLocks noChangeArrowheads="1"/>
          </p:cNvSpPr>
          <p:nvPr/>
        </p:nvSpPr>
        <p:spPr bwMode="auto">
          <a:xfrm>
            <a:off x="7845425" y="4557713"/>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虚拟接</a:t>
            </a:r>
          </a:p>
          <a:p>
            <a:pPr algn="ctr" eaLnBrk="1" hangingPunct="1"/>
            <a:r>
              <a:rPr lang="zh-CN" altLang="en-US" b="1">
                <a:solidFill>
                  <a:srgbClr val="000000"/>
                </a:solidFill>
              </a:rPr>
              <a:t>口模板</a:t>
            </a:r>
          </a:p>
        </p:txBody>
      </p:sp>
      <p:sp>
        <p:nvSpPr>
          <p:cNvPr id="30749" name="Line 29"/>
          <p:cNvSpPr>
            <a:spLocks noChangeShapeType="1"/>
          </p:cNvSpPr>
          <p:nvPr/>
        </p:nvSpPr>
        <p:spPr bwMode="auto">
          <a:xfrm>
            <a:off x="6980238" y="4197350"/>
            <a:ext cx="217487"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5430817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smtClean="0"/>
              <a:t>5 </a:t>
            </a:r>
            <a:r>
              <a:rPr lang="zh-CN" altLang="en-US" smtClean="0"/>
              <a:t>路由器接口</a:t>
            </a:r>
            <a:r>
              <a:rPr lang="en-US" altLang="zh-CN" smtClean="0"/>
              <a:t>-</a:t>
            </a:r>
            <a:r>
              <a:rPr lang="zh-CN" altLang="en-US" smtClean="0"/>
              <a:t>逻辑接口</a:t>
            </a:r>
            <a:endParaRPr lang="en-US" altLang="zh-CN" smtClean="0"/>
          </a:p>
        </p:txBody>
      </p:sp>
      <p:sp>
        <p:nvSpPr>
          <p:cNvPr id="32" name="Rectangle 3"/>
          <p:cNvSpPr txBox="1">
            <a:spLocks noChangeArrowheads="1"/>
          </p:cNvSpPr>
          <p:nvPr/>
        </p:nvSpPr>
        <p:spPr bwMode="auto">
          <a:xfrm>
            <a:off x="251520" y="864717"/>
            <a:ext cx="8713788" cy="5688013"/>
          </a:xfrm>
          <a:prstGeom prst="rect">
            <a:avLst/>
          </a:prstGeom>
          <a:noFill/>
          <a:ln w="9525">
            <a:noFill/>
            <a:miter lim="800000"/>
            <a:headEnd/>
            <a:tailEnd/>
          </a:ln>
        </p:spPr>
        <p:txBody>
          <a:bodyPr/>
          <a:lstStyle/>
          <a:p>
            <a:pPr marL="533400" indent="-533400">
              <a:buClr>
                <a:schemeClr val="tx1"/>
              </a:buClr>
              <a:buFont typeface="Wingdings" pitchFamily="2" charset="2"/>
              <a:buNone/>
              <a:defRPr/>
            </a:pPr>
            <a:r>
              <a:rPr lang="en-US" altLang="zh-CN" sz="2000" b="1" kern="0" dirty="0">
                <a:solidFill>
                  <a:srgbClr val="000000"/>
                </a:solidFill>
                <a:latin typeface="+mn-lt"/>
                <a:ea typeface="+mn-ea"/>
              </a:rPr>
              <a:t>Loopback</a:t>
            </a:r>
            <a:r>
              <a:rPr lang="zh-CN" altLang="en-US" sz="2000" b="1" kern="0" dirty="0">
                <a:solidFill>
                  <a:srgbClr val="000000"/>
                </a:solidFill>
                <a:latin typeface="+mn-lt"/>
                <a:ea typeface="+mn-ea"/>
              </a:rPr>
              <a:t>接口</a:t>
            </a:r>
          </a:p>
          <a:p>
            <a:pPr marL="533400" indent="-533400">
              <a:buClr>
                <a:schemeClr val="tx1"/>
              </a:buClr>
              <a:buFont typeface="Wingdings" pitchFamily="2" charset="2"/>
              <a:buChar char="l"/>
              <a:defRPr/>
            </a:pPr>
            <a:r>
              <a:rPr lang="en-US" altLang="zh-CN" sz="2000" b="1" kern="0" dirty="0">
                <a:solidFill>
                  <a:srgbClr val="000000"/>
                </a:solidFill>
                <a:latin typeface="+mn-lt"/>
                <a:ea typeface="+mn-ea"/>
              </a:rPr>
              <a:t>Loopback</a:t>
            </a:r>
            <a:r>
              <a:rPr lang="zh-CN" altLang="en-US" sz="2000" b="1" kern="0" dirty="0">
                <a:solidFill>
                  <a:srgbClr val="000000"/>
                </a:solidFill>
                <a:latin typeface="+mn-lt"/>
                <a:ea typeface="+mn-ea"/>
              </a:rPr>
              <a:t>接口属于逻辑接口，逻辑接口指能够实现数据交换功能但物理上不存在、需要通过配置建立的接口。</a:t>
            </a:r>
            <a:r>
              <a:rPr lang="en-US" altLang="zh-CN" sz="2000" b="1" kern="0" dirty="0">
                <a:solidFill>
                  <a:srgbClr val="000000"/>
                </a:solidFill>
                <a:latin typeface="+mn-lt"/>
                <a:ea typeface="+mn-ea"/>
              </a:rPr>
              <a:t>TCP/IP</a:t>
            </a:r>
            <a:r>
              <a:rPr lang="zh-CN" altLang="en-US" sz="2000" b="1" kern="0" dirty="0">
                <a:solidFill>
                  <a:srgbClr val="000000"/>
                </a:solidFill>
                <a:latin typeface="+mn-lt"/>
                <a:ea typeface="+mn-ea"/>
              </a:rPr>
              <a:t>协议规定，</a:t>
            </a:r>
            <a:r>
              <a:rPr lang="en-US" altLang="zh-CN" sz="2000" b="1" kern="0" dirty="0">
                <a:solidFill>
                  <a:srgbClr val="000000"/>
                </a:solidFill>
                <a:latin typeface="+mn-lt"/>
                <a:ea typeface="+mn-ea"/>
              </a:rPr>
              <a:t>127.0.0.0</a:t>
            </a:r>
            <a:r>
              <a:rPr lang="zh-CN" altLang="en-US" sz="2000" b="1" kern="0" dirty="0">
                <a:solidFill>
                  <a:srgbClr val="000000"/>
                </a:solidFill>
                <a:latin typeface="+mn-lt"/>
                <a:ea typeface="+mn-ea"/>
              </a:rPr>
              <a:t>网段的地址属于环回地址。包含这类地址的接口属于环回接口。在</a:t>
            </a:r>
            <a:r>
              <a:rPr lang="en-US" altLang="zh-CN" sz="2000" b="1" kern="0" dirty="0">
                <a:solidFill>
                  <a:srgbClr val="000000"/>
                </a:solidFill>
                <a:latin typeface="+mn-lt"/>
                <a:ea typeface="+mn-ea"/>
              </a:rPr>
              <a:t>H3C</a:t>
            </a:r>
            <a:r>
              <a:rPr lang="zh-CN" altLang="en-US" sz="2000" b="1" kern="0" dirty="0">
                <a:solidFill>
                  <a:srgbClr val="000000"/>
                </a:solidFill>
                <a:latin typeface="+mn-lt"/>
                <a:ea typeface="+mn-ea"/>
              </a:rPr>
              <a:t>系列路由器上，定义了接口</a:t>
            </a:r>
            <a:r>
              <a:rPr lang="en-US" altLang="zh-CN" sz="2000" b="1" kern="0" dirty="0">
                <a:solidFill>
                  <a:srgbClr val="000000"/>
                </a:solidFill>
                <a:latin typeface="+mn-lt"/>
                <a:ea typeface="+mn-ea"/>
              </a:rPr>
              <a:t>Loopback0</a:t>
            </a:r>
            <a:r>
              <a:rPr lang="zh-CN" altLang="en-US" sz="2000" b="1" kern="0" dirty="0">
                <a:solidFill>
                  <a:srgbClr val="000000"/>
                </a:solidFill>
                <a:latin typeface="+mn-lt"/>
                <a:ea typeface="+mn-ea"/>
              </a:rPr>
              <a:t>为环回接口，环回接口可以用来接收所有发送给本机的数据包。</a:t>
            </a:r>
          </a:p>
          <a:p>
            <a:pPr marL="533400" indent="-533400">
              <a:buClr>
                <a:schemeClr val="tx1"/>
              </a:buClr>
              <a:buFont typeface="Wingdings" pitchFamily="2" charset="2"/>
              <a:buNone/>
              <a:defRPr/>
            </a:pPr>
            <a:endParaRPr lang="en-US" altLang="zh-CN" sz="2000" b="1" kern="0" dirty="0">
              <a:solidFill>
                <a:srgbClr val="000000"/>
              </a:solidFill>
              <a:latin typeface="+mn-lt"/>
              <a:ea typeface="+mn-ea"/>
            </a:endParaRPr>
          </a:p>
          <a:p>
            <a:pPr marL="533400" indent="-533400">
              <a:buClr>
                <a:schemeClr val="tx1"/>
              </a:buClr>
              <a:buFont typeface="Wingdings" pitchFamily="2" charset="2"/>
              <a:buNone/>
              <a:defRPr/>
            </a:pPr>
            <a:r>
              <a:rPr lang="en-US" altLang="zh-CN" sz="2000" b="1" kern="0" dirty="0">
                <a:solidFill>
                  <a:srgbClr val="000000"/>
                </a:solidFill>
                <a:latin typeface="+mn-lt"/>
                <a:ea typeface="+mn-ea"/>
              </a:rPr>
              <a:t>Null</a:t>
            </a:r>
            <a:r>
              <a:rPr lang="zh-CN" altLang="en-US" sz="2000" b="1" kern="0" dirty="0">
                <a:solidFill>
                  <a:srgbClr val="000000"/>
                </a:solidFill>
                <a:latin typeface="+mn-lt"/>
                <a:ea typeface="+mn-ea"/>
              </a:rPr>
              <a:t>接口</a:t>
            </a:r>
          </a:p>
          <a:p>
            <a:pPr marL="533400" indent="-533400">
              <a:buClr>
                <a:schemeClr val="tx1"/>
              </a:buClr>
              <a:buFont typeface="Wingdings" pitchFamily="2" charset="2"/>
              <a:buChar char="l"/>
              <a:defRPr/>
            </a:pPr>
            <a:r>
              <a:rPr lang="en-US" altLang="zh-CN" sz="2000" b="1" kern="0" dirty="0">
                <a:solidFill>
                  <a:srgbClr val="000000"/>
                </a:solidFill>
                <a:latin typeface="+mn-lt"/>
                <a:ea typeface="+mn-ea"/>
              </a:rPr>
              <a:t>Null</a:t>
            </a:r>
            <a:r>
              <a:rPr lang="zh-CN" altLang="en-US" sz="2000" b="1" kern="0" dirty="0">
                <a:solidFill>
                  <a:srgbClr val="000000"/>
                </a:solidFill>
                <a:latin typeface="+mn-lt"/>
                <a:ea typeface="+mn-ea"/>
              </a:rPr>
              <a:t>接口永远处于</a:t>
            </a:r>
            <a:r>
              <a:rPr lang="en-US" altLang="zh-CN" sz="2000" b="1" kern="0" dirty="0">
                <a:solidFill>
                  <a:srgbClr val="000000"/>
                </a:solidFill>
                <a:latin typeface="+mn-lt"/>
                <a:ea typeface="+mn-ea"/>
              </a:rPr>
              <a:t>Up</a:t>
            </a:r>
            <a:r>
              <a:rPr lang="zh-CN" altLang="en-US" sz="2000" b="1" kern="0" dirty="0">
                <a:solidFill>
                  <a:srgbClr val="000000"/>
                </a:solidFill>
                <a:latin typeface="+mn-lt"/>
                <a:ea typeface="+mn-ea"/>
              </a:rPr>
              <a:t>状态，但不能转发数据包，也不能配置</a:t>
            </a:r>
            <a:r>
              <a:rPr lang="en-US" altLang="zh-CN" sz="2000" b="1" kern="0" dirty="0">
                <a:solidFill>
                  <a:srgbClr val="000000"/>
                </a:solidFill>
                <a:latin typeface="+mn-lt"/>
                <a:ea typeface="+mn-ea"/>
              </a:rPr>
              <a:t>IP</a:t>
            </a:r>
            <a:r>
              <a:rPr lang="zh-CN" altLang="en-US" sz="2000" b="1" kern="0" dirty="0">
                <a:solidFill>
                  <a:srgbClr val="000000"/>
                </a:solidFill>
                <a:latin typeface="+mn-lt"/>
                <a:ea typeface="+mn-ea"/>
              </a:rPr>
              <a:t>地址或配置其它链路层协议。</a:t>
            </a:r>
            <a:r>
              <a:rPr lang="en-US" altLang="zh-CN" sz="2000" b="1" kern="0" dirty="0">
                <a:solidFill>
                  <a:srgbClr val="000000"/>
                </a:solidFill>
                <a:latin typeface="+mn-lt"/>
                <a:ea typeface="+mn-ea"/>
              </a:rPr>
              <a:t>Null</a:t>
            </a:r>
            <a:r>
              <a:rPr lang="zh-CN" altLang="en-US" sz="2000" b="1" kern="0" dirty="0">
                <a:solidFill>
                  <a:srgbClr val="000000"/>
                </a:solidFill>
                <a:latin typeface="+mn-lt"/>
                <a:ea typeface="+mn-ea"/>
              </a:rPr>
              <a:t>接口是一种纯软件性质的逻辑接口。任何送到该接口的网络数据报文都会被丢弃。</a:t>
            </a:r>
            <a:endParaRPr lang="en-US" altLang="zh-CN" sz="2000" b="1" kern="0" dirty="0">
              <a:solidFill>
                <a:srgbClr val="000000"/>
              </a:solidFill>
              <a:latin typeface="+mn-lt"/>
              <a:ea typeface="+mn-ea"/>
            </a:endParaRPr>
          </a:p>
          <a:p>
            <a:pPr marL="533400" indent="-533400">
              <a:buClr>
                <a:schemeClr val="tx1"/>
              </a:buClr>
              <a:defRPr/>
            </a:pPr>
            <a:endParaRPr lang="en-US" altLang="zh-CN" sz="2000" b="1" kern="0" dirty="0">
              <a:solidFill>
                <a:srgbClr val="000000"/>
              </a:solidFill>
              <a:latin typeface="+mn-lt"/>
              <a:ea typeface="+mn-ea"/>
            </a:endParaRPr>
          </a:p>
          <a:p>
            <a:pPr marL="533400" indent="-533400">
              <a:buClr>
                <a:schemeClr val="tx1"/>
              </a:buClr>
              <a:defRPr/>
            </a:pPr>
            <a:r>
              <a:rPr lang="en-US" altLang="zh-CN" sz="2000" b="1" kern="0" dirty="0">
                <a:solidFill>
                  <a:srgbClr val="000000"/>
                </a:solidFill>
                <a:latin typeface="+mn-lt"/>
                <a:ea typeface="+mn-ea"/>
              </a:rPr>
              <a:t>Eth-Trunk</a:t>
            </a:r>
            <a:r>
              <a:rPr lang="zh-CN" altLang="en-US" sz="2000" b="1" kern="0" dirty="0">
                <a:solidFill>
                  <a:srgbClr val="000000"/>
                </a:solidFill>
                <a:latin typeface="+mn-lt"/>
                <a:ea typeface="+mn-ea"/>
              </a:rPr>
              <a:t>接口：将多个物理接口捆绑在一起用来增加带宽、提高可靠性</a:t>
            </a:r>
            <a:endParaRPr lang="en-US" altLang="zh-CN" sz="2000" b="1" kern="0" dirty="0">
              <a:solidFill>
                <a:srgbClr val="000000"/>
              </a:solidFill>
              <a:latin typeface="+mn-lt"/>
              <a:ea typeface="+mn-ea"/>
            </a:endParaRPr>
          </a:p>
          <a:p>
            <a:pPr marL="533400" indent="-533400">
              <a:buClr>
                <a:schemeClr val="tx1"/>
              </a:buClr>
              <a:defRPr/>
            </a:pPr>
            <a:endParaRPr lang="en-US" altLang="zh-CN" sz="2000" b="1" kern="0" dirty="0">
              <a:solidFill>
                <a:srgbClr val="000000"/>
              </a:solidFill>
              <a:latin typeface="+mn-lt"/>
              <a:ea typeface="+mn-ea"/>
            </a:endParaRPr>
          </a:p>
          <a:p>
            <a:pPr marL="533400" indent="-533400">
              <a:buClr>
                <a:schemeClr val="tx1"/>
              </a:buClr>
              <a:defRPr/>
            </a:pPr>
            <a:r>
              <a:rPr lang="en-US" altLang="zh-CN" sz="2000" b="1" kern="0" dirty="0">
                <a:solidFill>
                  <a:srgbClr val="000000"/>
                </a:solidFill>
                <a:latin typeface="+mn-lt"/>
                <a:ea typeface="+mn-ea"/>
              </a:rPr>
              <a:t>VLANIF</a:t>
            </a:r>
            <a:r>
              <a:rPr lang="zh-CN" altLang="en-US" sz="2000" b="1" kern="0" dirty="0">
                <a:solidFill>
                  <a:srgbClr val="000000"/>
                </a:solidFill>
                <a:latin typeface="+mn-lt"/>
                <a:ea typeface="+mn-ea"/>
              </a:rPr>
              <a:t>接口：具有三层特性的逻辑接口，通过配置</a:t>
            </a:r>
            <a:r>
              <a:rPr lang="en-US" altLang="en-US" sz="2000" b="1" kern="0" dirty="0">
                <a:solidFill>
                  <a:srgbClr val="000000"/>
                </a:solidFill>
                <a:latin typeface="+mn-lt"/>
                <a:ea typeface="+mn-ea"/>
              </a:rPr>
              <a:t>VLANIF</a:t>
            </a:r>
            <a:r>
              <a:rPr lang="zh-CN" altLang="en-US" sz="2000" b="1" kern="0" dirty="0">
                <a:solidFill>
                  <a:srgbClr val="000000"/>
                </a:solidFill>
                <a:latin typeface="+mn-lt"/>
                <a:ea typeface="+mn-ea"/>
              </a:rPr>
              <a:t>接口的</a:t>
            </a:r>
            <a:r>
              <a:rPr lang="en-US" altLang="en-US" sz="2000" b="1" kern="0" dirty="0">
                <a:solidFill>
                  <a:srgbClr val="000000"/>
                </a:solidFill>
                <a:latin typeface="+mn-lt"/>
                <a:ea typeface="+mn-ea"/>
              </a:rPr>
              <a:t>IP</a:t>
            </a:r>
            <a:r>
              <a:rPr lang="zh-CN" altLang="en-US" sz="2000" b="1" kern="0" dirty="0">
                <a:solidFill>
                  <a:srgbClr val="000000"/>
                </a:solidFill>
                <a:latin typeface="+mn-lt"/>
                <a:ea typeface="+mn-ea"/>
              </a:rPr>
              <a:t>地址，实现</a:t>
            </a:r>
            <a:r>
              <a:rPr lang="en-US" altLang="en-US" sz="2000" b="1" kern="0" dirty="0">
                <a:solidFill>
                  <a:srgbClr val="000000"/>
                </a:solidFill>
                <a:latin typeface="+mn-lt"/>
                <a:ea typeface="+mn-ea"/>
              </a:rPr>
              <a:t>VLAN</a:t>
            </a:r>
            <a:r>
              <a:rPr lang="zh-CN" altLang="en-US" sz="2000" b="1" kern="0" dirty="0">
                <a:solidFill>
                  <a:srgbClr val="000000"/>
                </a:solidFill>
                <a:latin typeface="+mn-lt"/>
                <a:ea typeface="+mn-ea"/>
              </a:rPr>
              <a:t>间互访</a:t>
            </a:r>
            <a:endParaRPr lang="en-US" altLang="zh-CN" sz="2000" b="1" kern="0" dirty="0">
              <a:solidFill>
                <a:srgbClr val="000000"/>
              </a:solidFill>
              <a:latin typeface="+mn-lt"/>
              <a:ea typeface="+mn-ea"/>
            </a:endParaRPr>
          </a:p>
          <a:p>
            <a:pPr marL="533400" indent="-533400">
              <a:buClr>
                <a:schemeClr val="tx1"/>
              </a:buClr>
              <a:defRPr/>
            </a:pPr>
            <a:r>
              <a:rPr lang="en-US" altLang="zh-CN" sz="2000" b="1" kern="0" dirty="0">
                <a:solidFill>
                  <a:srgbClr val="000000"/>
                </a:solidFill>
                <a:latin typeface="+mn-lt"/>
                <a:ea typeface="+mn-ea"/>
              </a:rPr>
              <a:t>…</a:t>
            </a:r>
            <a:endParaRPr lang="zh-CN" altLang="en-US" sz="2000" b="1" kern="0" dirty="0">
              <a:solidFill>
                <a:srgbClr val="000000"/>
              </a:solidFill>
              <a:latin typeface="+mn-lt"/>
              <a:ea typeface="+mn-ea"/>
            </a:endParaRPr>
          </a:p>
        </p:txBody>
      </p:sp>
    </p:spTree>
    <p:extLst>
      <p:ext uri="{BB962C8B-B14F-4D97-AF65-F5344CB8AC3E}">
        <p14:creationId xmlns:p14="http://schemas.microsoft.com/office/powerpoint/2010/main" val="9792138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dirty="0" smtClean="0"/>
              <a:t>5 </a:t>
            </a:r>
            <a:r>
              <a:rPr lang="zh-CN" altLang="en-US" dirty="0" smtClean="0"/>
              <a:t>路由器接口</a:t>
            </a:r>
            <a:r>
              <a:rPr lang="en-US" altLang="zh-CN" dirty="0" smtClean="0"/>
              <a:t>-</a:t>
            </a:r>
            <a:r>
              <a:rPr lang="zh-CN" altLang="en-US" dirty="0" smtClean="0"/>
              <a:t>逻辑接口</a:t>
            </a:r>
            <a:endParaRPr lang="en-US" altLang="zh-CN" dirty="0" smtClean="0"/>
          </a:p>
        </p:txBody>
      </p:sp>
      <p:sp>
        <p:nvSpPr>
          <p:cNvPr id="32" name="Rectangle 3"/>
          <p:cNvSpPr txBox="1">
            <a:spLocks noChangeArrowheads="1"/>
          </p:cNvSpPr>
          <p:nvPr/>
        </p:nvSpPr>
        <p:spPr bwMode="auto">
          <a:xfrm>
            <a:off x="323528" y="867858"/>
            <a:ext cx="8713788" cy="5688013"/>
          </a:xfrm>
          <a:prstGeom prst="rect">
            <a:avLst/>
          </a:prstGeom>
          <a:noFill/>
          <a:ln w="9525">
            <a:noFill/>
            <a:miter lim="800000"/>
            <a:headEnd/>
            <a:tailEnd/>
          </a:ln>
        </p:spPr>
        <p:txBody>
          <a:bodyPr/>
          <a:lstStyle/>
          <a:p>
            <a:pPr marL="533400" indent="-533400">
              <a:buClr>
                <a:schemeClr val="tx1"/>
              </a:buClr>
              <a:buFont typeface="Wingdings" pitchFamily="2" charset="2"/>
              <a:buNone/>
              <a:defRPr/>
            </a:pPr>
            <a:r>
              <a:rPr lang="zh-CN" altLang="en-US" sz="2000" b="1" kern="0" dirty="0" smtClean="0">
                <a:solidFill>
                  <a:srgbClr val="000000"/>
                </a:solidFill>
                <a:latin typeface="+mn-lt"/>
                <a:ea typeface="+mn-ea"/>
              </a:rPr>
              <a:t>子接口</a:t>
            </a:r>
            <a:endParaRPr lang="en-US" altLang="zh-CN" sz="2000" b="1" kern="0" dirty="0" smtClean="0">
              <a:solidFill>
                <a:srgbClr val="000000"/>
              </a:solidFill>
              <a:latin typeface="+mn-lt"/>
              <a:ea typeface="+mn-ea"/>
            </a:endParaRPr>
          </a:p>
          <a:p>
            <a:r>
              <a:rPr lang="en-US" altLang="zh-CN" sz="2000" dirty="0" smtClean="0"/>
              <a:t>        </a:t>
            </a:r>
            <a:r>
              <a:rPr lang="zh-CN" altLang="zh-CN" sz="2000" dirty="0" smtClean="0"/>
              <a:t>配置</a:t>
            </a:r>
            <a:r>
              <a:rPr lang="en-US" altLang="zh-CN" sz="2000" dirty="0"/>
              <a:t>Dot1q</a:t>
            </a:r>
            <a:r>
              <a:rPr lang="zh-CN" altLang="zh-CN" sz="2000" dirty="0"/>
              <a:t>终结以太网子接口可使不同</a:t>
            </a:r>
            <a:r>
              <a:rPr lang="en-US" altLang="zh-CN" sz="2000" dirty="0"/>
              <a:t>VLAN</a:t>
            </a:r>
            <a:r>
              <a:rPr lang="zh-CN" altLang="zh-CN" sz="2000" dirty="0"/>
              <a:t>间的设备通信。为了实现</a:t>
            </a:r>
            <a:r>
              <a:rPr lang="en-US" altLang="zh-CN" sz="2000" dirty="0"/>
              <a:t>VLAN</a:t>
            </a:r>
            <a:r>
              <a:rPr lang="zh-CN" altLang="zh-CN" sz="2000" dirty="0"/>
              <a:t>间互通，在三层以太网接口上可创建以太网子接口，通过在子接口上部署终结子接口功能将</a:t>
            </a:r>
            <a:r>
              <a:rPr lang="en-US" altLang="zh-CN" sz="2000" dirty="0"/>
              <a:t>VLAN</a:t>
            </a:r>
            <a:r>
              <a:rPr lang="zh-CN" altLang="zh-CN" sz="2000" dirty="0"/>
              <a:t>报文中的</a:t>
            </a:r>
            <a:r>
              <a:rPr lang="en-US" altLang="zh-CN" sz="2000" dirty="0"/>
              <a:t>Tag</a:t>
            </a:r>
            <a:r>
              <a:rPr lang="zh-CN" altLang="zh-CN" sz="2000" dirty="0"/>
              <a:t>剥掉，从而实现</a:t>
            </a:r>
            <a:r>
              <a:rPr lang="en-US" altLang="zh-CN" sz="2000" dirty="0"/>
              <a:t>VLAN</a:t>
            </a:r>
            <a:r>
              <a:rPr lang="zh-CN" altLang="zh-CN" sz="2000" dirty="0"/>
              <a:t>间互通</a:t>
            </a:r>
            <a:r>
              <a:rPr lang="zh-CN" altLang="zh-CN" sz="2000" dirty="0" smtClean="0"/>
              <a:t>。</a:t>
            </a:r>
            <a:endParaRPr lang="en-US" altLang="zh-CN" sz="2000" dirty="0" smtClean="0"/>
          </a:p>
          <a:p>
            <a:endParaRPr lang="zh-CN" altLang="zh-CN" sz="2000" dirty="0"/>
          </a:p>
          <a:p>
            <a:r>
              <a:rPr lang="zh-CN" altLang="zh-CN" sz="2000" dirty="0"/>
              <a:t>步骤</a:t>
            </a:r>
            <a:r>
              <a:rPr lang="en-US" altLang="zh-CN" sz="2000" dirty="0" smtClean="0"/>
              <a:t>1  </a:t>
            </a:r>
            <a:r>
              <a:rPr lang="zh-CN" altLang="zh-CN" sz="2000" dirty="0" smtClean="0"/>
              <a:t>执行</a:t>
            </a:r>
            <a:r>
              <a:rPr lang="zh-CN" altLang="zh-CN" sz="2000" dirty="0"/>
              <a:t>命令</a:t>
            </a:r>
            <a:r>
              <a:rPr lang="en-US" altLang="zh-CN" sz="2000" dirty="0"/>
              <a:t>system-view</a:t>
            </a:r>
            <a:r>
              <a:rPr lang="zh-CN" altLang="zh-CN" sz="2000" dirty="0"/>
              <a:t>，进入系统视图。</a:t>
            </a:r>
          </a:p>
          <a:p>
            <a:r>
              <a:rPr lang="zh-CN" altLang="zh-CN" sz="2000" dirty="0"/>
              <a:t>步骤</a:t>
            </a:r>
            <a:r>
              <a:rPr lang="en-US" altLang="zh-CN" sz="2000" dirty="0" smtClean="0"/>
              <a:t>2  </a:t>
            </a:r>
            <a:r>
              <a:rPr lang="zh-CN" altLang="zh-CN" sz="2000" dirty="0" smtClean="0"/>
              <a:t>执行</a:t>
            </a:r>
            <a:r>
              <a:rPr lang="zh-CN" altLang="zh-CN" sz="2000" dirty="0"/>
              <a:t>命令</a:t>
            </a:r>
            <a:r>
              <a:rPr lang="en-US" altLang="zh-CN" sz="2000" dirty="0"/>
              <a:t>interface { </a:t>
            </a:r>
            <a:r>
              <a:rPr lang="en-US" altLang="zh-CN" sz="2000" dirty="0" err="1"/>
              <a:t>ethernet</a:t>
            </a:r>
            <a:r>
              <a:rPr lang="en-US" altLang="zh-CN" sz="2000" dirty="0"/>
              <a:t> | </a:t>
            </a:r>
            <a:r>
              <a:rPr lang="en-US" altLang="zh-CN" sz="2000" dirty="0" err="1"/>
              <a:t>gigabitethernet</a:t>
            </a:r>
            <a:r>
              <a:rPr lang="en-US" altLang="zh-CN" sz="2000" dirty="0"/>
              <a:t> } interface-</a:t>
            </a:r>
            <a:r>
              <a:rPr lang="en-US" altLang="zh-CN" sz="2000" dirty="0" err="1"/>
              <a:t>number.subinterface</a:t>
            </a:r>
            <a:r>
              <a:rPr lang="en-US" altLang="zh-CN" sz="2000" dirty="0"/>
              <a:t>-number</a:t>
            </a:r>
            <a:r>
              <a:rPr lang="zh-CN" altLang="zh-CN" sz="2000" dirty="0"/>
              <a:t>，进入子接口视图。</a:t>
            </a:r>
          </a:p>
          <a:p>
            <a:r>
              <a:rPr lang="zh-CN" altLang="zh-CN" sz="2000" strike="sngStrike" dirty="0">
                <a:solidFill>
                  <a:srgbClr val="FF0000"/>
                </a:solidFill>
              </a:rPr>
              <a:t>步骤</a:t>
            </a:r>
            <a:r>
              <a:rPr lang="en-US" altLang="zh-CN" sz="2000" strike="sngStrike" dirty="0" smtClean="0">
                <a:solidFill>
                  <a:srgbClr val="FF0000"/>
                </a:solidFill>
              </a:rPr>
              <a:t>3  </a:t>
            </a:r>
            <a:r>
              <a:rPr lang="zh-CN" altLang="zh-CN" sz="2000" strike="sngStrike" dirty="0" smtClean="0">
                <a:solidFill>
                  <a:srgbClr val="FF0000"/>
                </a:solidFill>
              </a:rPr>
              <a:t>执行</a:t>
            </a:r>
            <a:r>
              <a:rPr lang="zh-CN" altLang="zh-CN" sz="2000" strike="sngStrike" dirty="0">
                <a:solidFill>
                  <a:srgbClr val="FF0000"/>
                </a:solidFill>
              </a:rPr>
              <a:t>命令</a:t>
            </a:r>
            <a:r>
              <a:rPr lang="en-US" altLang="zh-CN" sz="2000" strike="sngStrike" dirty="0">
                <a:solidFill>
                  <a:srgbClr val="FF0000"/>
                </a:solidFill>
              </a:rPr>
              <a:t>control-vid vid dot1q-termination</a:t>
            </a:r>
            <a:r>
              <a:rPr lang="zh-CN" altLang="zh-CN" sz="2000" strike="sngStrike" dirty="0">
                <a:solidFill>
                  <a:srgbClr val="FF0000"/>
                </a:solidFill>
              </a:rPr>
              <a:t>，指定控制</a:t>
            </a:r>
            <a:r>
              <a:rPr lang="en-US" altLang="zh-CN" sz="2000" strike="sngStrike" dirty="0">
                <a:solidFill>
                  <a:srgbClr val="FF0000"/>
                </a:solidFill>
              </a:rPr>
              <a:t>VLAN</a:t>
            </a:r>
            <a:r>
              <a:rPr lang="zh-CN" altLang="zh-CN" sz="2000" strike="sngStrike" dirty="0">
                <a:solidFill>
                  <a:srgbClr val="FF0000"/>
                </a:solidFill>
              </a:rPr>
              <a:t>和终结子接口的对应关系。</a:t>
            </a:r>
          </a:p>
          <a:p>
            <a:r>
              <a:rPr lang="zh-CN" altLang="zh-CN" sz="2000" dirty="0"/>
              <a:t>步骤</a:t>
            </a:r>
            <a:r>
              <a:rPr lang="en-US" altLang="zh-CN" sz="2000" dirty="0" smtClean="0"/>
              <a:t>4  </a:t>
            </a:r>
            <a:r>
              <a:rPr lang="zh-CN" altLang="zh-CN" sz="2000" dirty="0" smtClean="0"/>
              <a:t>执行</a:t>
            </a:r>
            <a:r>
              <a:rPr lang="zh-CN" altLang="zh-CN" sz="2000" dirty="0"/>
              <a:t>命令</a:t>
            </a:r>
            <a:r>
              <a:rPr lang="en-US" altLang="zh-CN" sz="2000" dirty="0"/>
              <a:t>dot1q termination vid </a:t>
            </a:r>
            <a:r>
              <a:rPr lang="en-US" altLang="zh-CN" sz="2000" i="1" dirty="0" err="1"/>
              <a:t>vid</a:t>
            </a:r>
            <a:r>
              <a:rPr lang="zh-CN" altLang="zh-CN" sz="2000" dirty="0"/>
              <a:t>，配置子接口对一层</a:t>
            </a:r>
            <a:r>
              <a:rPr lang="en-US" altLang="zh-CN" sz="2000" dirty="0"/>
              <a:t>Tag</a:t>
            </a:r>
            <a:r>
              <a:rPr lang="zh-CN" altLang="zh-CN" sz="2000" dirty="0"/>
              <a:t>报文的终结功能。</a:t>
            </a:r>
          </a:p>
          <a:p>
            <a:r>
              <a:rPr lang="en-US" altLang="zh-CN" sz="2000" dirty="0"/>
              <a:t> </a:t>
            </a:r>
            <a:r>
              <a:rPr lang="zh-CN" altLang="zh-CN" sz="2000" dirty="0"/>
              <a:t>步骤</a:t>
            </a:r>
            <a:r>
              <a:rPr lang="en-US" altLang="zh-CN" sz="2000" dirty="0" smtClean="0"/>
              <a:t>5  </a:t>
            </a:r>
            <a:r>
              <a:rPr lang="zh-CN" altLang="zh-CN" sz="2000" dirty="0" smtClean="0"/>
              <a:t>执行</a:t>
            </a:r>
            <a:r>
              <a:rPr lang="zh-CN" altLang="zh-CN" sz="2000" dirty="0"/>
              <a:t>命令</a:t>
            </a:r>
            <a:r>
              <a:rPr lang="en-US" altLang="zh-CN" sz="2000" dirty="0" err="1"/>
              <a:t>arp</a:t>
            </a:r>
            <a:r>
              <a:rPr lang="en-US" altLang="zh-CN" sz="2000" dirty="0"/>
              <a:t> broadcast enable</a:t>
            </a:r>
            <a:r>
              <a:rPr lang="zh-CN" altLang="zh-CN" sz="2000" dirty="0"/>
              <a:t>，使能子接口的</a:t>
            </a:r>
            <a:r>
              <a:rPr lang="en-US" altLang="zh-CN" sz="2000" dirty="0"/>
              <a:t>ARP</a:t>
            </a:r>
            <a:r>
              <a:rPr lang="zh-CN" altLang="zh-CN" sz="2000" dirty="0"/>
              <a:t>广播功能。</a:t>
            </a:r>
            <a:endParaRPr lang="zh-CN" altLang="en-US" sz="2000" b="1" kern="0" dirty="0">
              <a:solidFill>
                <a:srgbClr val="000000"/>
              </a:solidFill>
              <a:latin typeface="+mn-lt"/>
              <a:ea typeface="+mn-ea"/>
            </a:endParaRPr>
          </a:p>
        </p:txBody>
      </p:sp>
    </p:spTree>
    <p:extLst>
      <p:ext uri="{BB962C8B-B14F-4D97-AF65-F5344CB8AC3E}">
        <p14:creationId xmlns:p14="http://schemas.microsoft.com/office/powerpoint/2010/main" val="21160668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zh-CN" dirty="0" smtClean="0"/>
              <a:t>5 </a:t>
            </a:r>
            <a:r>
              <a:rPr lang="zh-CN" altLang="en-US" dirty="0" smtClean="0"/>
              <a:t>路由器接口</a:t>
            </a:r>
            <a:r>
              <a:rPr lang="en-US" altLang="zh-CN" dirty="0" smtClean="0"/>
              <a:t>-</a:t>
            </a:r>
            <a:r>
              <a:rPr lang="zh-CN" altLang="en-US" dirty="0" smtClean="0"/>
              <a:t>逻辑接口</a:t>
            </a:r>
            <a:endParaRPr lang="en-US" altLang="zh-CN" dirty="0" smtClean="0"/>
          </a:p>
        </p:txBody>
      </p:sp>
      <p:sp>
        <p:nvSpPr>
          <p:cNvPr id="32" name="Rectangle 3"/>
          <p:cNvSpPr txBox="1">
            <a:spLocks noChangeArrowheads="1"/>
          </p:cNvSpPr>
          <p:nvPr/>
        </p:nvSpPr>
        <p:spPr bwMode="auto">
          <a:xfrm>
            <a:off x="323528" y="867858"/>
            <a:ext cx="8713788" cy="5688013"/>
          </a:xfrm>
          <a:prstGeom prst="rect">
            <a:avLst/>
          </a:prstGeom>
          <a:noFill/>
          <a:ln w="9525">
            <a:noFill/>
            <a:miter lim="800000"/>
            <a:headEnd/>
            <a:tailEnd/>
          </a:ln>
        </p:spPr>
        <p:txBody>
          <a:bodyPr/>
          <a:lstStyle/>
          <a:p>
            <a:pPr marL="533400" indent="-533400">
              <a:buClr>
                <a:schemeClr val="tx1"/>
              </a:buClr>
              <a:buFont typeface="Wingdings" pitchFamily="2" charset="2"/>
              <a:buNone/>
              <a:defRPr/>
            </a:pPr>
            <a:r>
              <a:rPr lang="zh-CN" altLang="en-US" sz="2000" dirty="0" smtClean="0"/>
              <a:t>例子：</a:t>
            </a:r>
            <a:endParaRPr lang="en-US" altLang="zh-CN" sz="2000" dirty="0" smtClean="0"/>
          </a:p>
          <a:p>
            <a:pPr marL="533400" indent="-533400">
              <a:buClr>
                <a:schemeClr val="tx1"/>
              </a:buClr>
              <a:buFont typeface="Wingdings" pitchFamily="2" charset="2"/>
              <a:buNone/>
              <a:defRPr/>
            </a:pPr>
            <a:endParaRPr lang="en-US" altLang="zh-CN" sz="2000" dirty="0" smtClean="0"/>
          </a:p>
          <a:p>
            <a:pPr marL="533400" indent="-533400">
              <a:buClr>
                <a:schemeClr val="tx1"/>
              </a:buClr>
              <a:buFont typeface="Wingdings" pitchFamily="2" charset="2"/>
              <a:buNone/>
              <a:defRPr/>
            </a:pPr>
            <a:r>
              <a:rPr lang="en-US" altLang="zh-CN" sz="2000" dirty="0" smtClean="0"/>
              <a:t>system view</a:t>
            </a:r>
          </a:p>
          <a:p>
            <a:pPr marL="533400" indent="-533400">
              <a:buClr>
                <a:schemeClr val="tx1"/>
              </a:buClr>
              <a:buFont typeface="Wingdings" pitchFamily="2" charset="2"/>
              <a:buNone/>
              <a:defRPr/>
            </a:pPr>
            <a:endParaRPr lang="en-US" altLang="zh-CN" sz="2000" dirty="0" smtClean="0"/>
          </a:p>
          <a:p>
            <a:pPr marL="533400" indent="-533400">
              <a:buClr>
                <a:schemeClr val="tx1"/>
              </a:buClr>
              <a:buFont typeface="Wingdings" pitchFamily="2" charset="2"/>
              <a:buNone/>
              <a:defRPr/>
            </a:pPr>
            <a:r>
              <a:rPr lang="en-US" altLang="zh-CN" sz="2000" dirty="0" err="1" smtClean="0"/>
              <a:t>int</a:t>
            </a:r>
            <a:r>
              <a:rPr lang="en-US" altLang="zh-CN" sz="2000" dirty="0" smtClean="0"/>
              <a:t> g0/0/2.1</a:t>
            </a:r>
          </a:p>
          <a:p>
            <a:pPr marL="533400" indent="-533400">
              <a:buClr>
                <a:schemeClr val="tx1"/>
              </a:buClr>
              <a:buFont typeface="Wingdings" pitchFamily="2" charset="2"/>
              <a:buNone/>
              <a:defRPr/>
            </a:pPr>
            <a:endParaRPr lang="en-US" altLang="zh-CN" sz="2000" dirty="0" smtClean="0"/>
          </a:p>
          <a:p>
            <a:pPr marL="533400" indent="-533400">
              <a:buClr>
                <a:schemeClr val="tx1"/>
              </a:buClr>
              <a:buFont typeface="Wingdings" pitchFamily="2" charset="2"/>
              <a:buNone/>
              <a:defRPr/>
            </a:pPr>
            <a:r>
              <a:rPr lang="en-US" altLang="zh-CN" sz="2000" dirty="0" err="1" smtClean="0"/>
              <a:t>ip</a:t>
            </a:r>
            <a:r>
              <a:rPr lang="en-US" altLang="zh-CN" sz="2000" dirty="0" smtClean="0"/>
              <a:t> address 192.168.30.1 24</a:t>
            </a:r>
          </a:p>
          <a:p>
            <a:pPr marL="533400" indent="-533400">
              <a:buClr>
                <a:schemeClr val="tx1"/>
              </a:buClr>
              <a:buFont typeface="Wingdings" pitchFamily="2" charset="2"/>
              <a:buNone/>
              <a:defRPr/>
            </a:pPr>
            <a:endParaRPr lang="en-US" altLang="zh-CN" sz="2000" dirty="0" smtClean="0"/>
          </a:p>
          <a:p>
            <a:pPr marL="533400" indent="-533400">
              <a:buClr>
                <a:schemeClr val="tx1"/>
              </a:buClr>
              <a:buFont typeface="Wingdings" pitchFamily="2" charset="2"/>
              <a:buNone/>
              <a:defRPr/>
            </a:pPr>
            <a:r>
              <a:rPr lang="en-US" altLang="zh-CN" sz="2000" strike="sngStrike" dirty="0" smtClean="0">
                <a:solidFill>
                  <a:srgbClr val="FF0000"/>
                </a:solidFill>
              </a:rPr>
              <a:t>control-vid 30 dot1q-termination</a:t>
            </a:r>
          </a:p>
          <a:p>
            <a:pPr marL="533400" indent="-533400">
              <a:buClr>
                <a:schemeClr val="tx1"/>
              </a:buClr>
              <a:buFont typeface="Wingdings" pitchFamily="2" charset="2"/>
              <a:buNone/>
              <a:defRPr/>
            </a:pPr>
            <a:endParaRPr lang="en-US" altLang="zh-CN" sz="2000" dirty="0" smtClean="0"/>
          </a:p>
          <a:p>
            <a:pPr marL="533400" indent="-533400">
              <a:buClr>
                <a:schemeClr val="tx1"/>
              </a:buClr>
              <a:buFont typeface="Wingdings" pitchFamily="2" charset="2"/>
              <a:buNone/>
              <a:defRPr/>
            </a:pPr>
            <a:r>
              <a:rPr lang="en-US" altLang="zh-CN" sz="2000" dirty="0" smtClean="0"/>
              <a:t>dot1q termination vid 30</a:t>
            </a:r>
          </a:p>
          <a:p>
            <a:pPr marL="533400" indent="-533400">
              <a:buClr>
                <a:schemeClr val="tx1"/>
              </a:buClr>
              <a:buFont typeface="Wingdings" pitchFamily="2" charset="2"/>
              <a:buNone/>
              <a:defRPr/>
            </a:pPr>
            <a:endParaRPr lang="en-US" altLang="zh-CN" sz="2000" dirty="0" smtClean="0"/>
          </a:p>
          <a:p>
            <a:pPr marL="533400" indent="-533400">
              <a:buClr>
                <a:schemeClr val="tx1"/>
              </a:buClr>
              <a:buFont typeface="Wingdings" pitchFamily="2" charset="2"/>
              <a:buNone/>
              <a:defRPr/>
            </a:pPr>
            <a:r>
              <a:rPr lang="en-US" altLang="zh-CN" sz="2000" dirty="0" err="1" smtClean="0"/>
              <a:t>arp</a:t>
            </a:r>
            <a:r>
              <a:rPr lang="en-US" altLang="zh-CN" sz="2000" dirty="0" smtClean="0"/>
              <a:t> broadcast enable</a:t>
            </a:r>
          </a:p>
        </p:txBody>
      </p:sp>
    </p:spTree>
    <p:extLst>
      <p:ext uri="{BB962C8B-B14F-4D97-AF65-F5344CB8AC3E}">
        <p14:creationId xmlns:p14="http://schemas.microsoft.com/office/powerpoint/2010/main" val="31731342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p:cNvSpPr>
            <a:spLocks noChangeArrowheads="1"/>
          </p:cNvSpPr>
          <p:nvPr/>
        </p:nvSpPr>
        <p:spPr bwMode="auto">
          <a:xfrm>
            <a:off x="381000" y="1549400"/>
            <a:ext cx="8439150" cy="639763"/>
          </a:xfrm>
          <a:prstGeom prst="roundRect">
            <a:avLst>
              <a:gd name="adj" fmla="val 18046"/>
            </a:avLst>
          </a:prstGeom>
          <a:solidFill>
            <a:srgbClr val="4DA5E1">
              <a:alpha val="74901"/>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1" name="Oval 3"/>
          <p:cNvSpPr>
            <a:spLocks noChangeArrowheads="1"/>
          </p:cNvSpPr>
          <p:nvPr/>
        </p:nvSpPr>
        <p:spPr bwMode="auto">
          <a:xfrm>
            <a:off x="641350" y="1693863"/>
            <a:ext cx="349250" cy="342900"/>
          </a:xfrm>
          <a:prstGeom prst="ellipse">
            <a:avLst/>
          </a:prstGeom>
          <a:noFill/>
          <a:ln w="127000" algn="ctr">
            <a:solidFill>
              <a:srgbClr val="4DA5E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t" hangingPunct="1"/>
            <a:endParaRPr lang="zh-CN" altLang="zh-CN" sz="1000">
              <a:ea typeface="华文细黑" panose="02010600040101010101" pitchFamily="2" charset="-122"/>
            </a:endParaRPr>
          </a:p>
        </p:txBody>
      </p:sp>
      <p:sp>
        <p:nvSpPr>
          <p:cNvPr id="7172" name="Text Box 4"/>
          <p:cNvSpPr txBox="1">
            <a:spLocks noChangeArrowheads="1"/>
          </p:cNvSpPr>
          <p:nvPr/>
        </p:nvSpPr>
        <p:spPr bwMode="auto">
          <a:xfrm>
            <a:off x="533400" y="2636838"/>
            <a:ext cx="55467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3538" indent="-36353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50000"/>
              </a:spcBef>
              <a:buClr>
                <a:schemeClr val="tx1"/>
              </a:buClr>
              <a:buFont typeface="Wingdings" panose="05000000000000000000" pitchFamily="2" charset="2"/>
              <a:buChar char="n"/>
            </a:pPr>
            <a:r>
              <a:rPr lang="zh-CN" altLang="en-US" sz="2400" b="1">
                <a:ea typeface="华文细黑" panose="02010600040101010101" pitchFamily="2" charset="-122"/>
              </a:rPr>
              <a:t>控制端口与辅助端口</a:t>
            </a:r>
          </a:p>
          <a:p>
            <a:pPr eaLnBrk="1" hangingPunct="1">
              <a:lnSpc>
                <a:spcPct val="150000"/>
              </a:lnSpc>
              <a:spcBef>
                <a:spcPct val="50000"/>
              </a:spcBef>
              <a:buClr>
                <a:schemeClr val="tx1"/>
              </a:buClr>
              <a:buFont typeface="Wingdings" panose="05000000000000000000" pitchFamily="2" charset="2"/>
              <a:buChar char="n"/>
            </a:pPr>
            <a:r>
              <a:rPr lang="zh-CN" altLang="en-US" sz="2400" b="1">
                <a:ea typeface="华文细黑" panose="02010600040101010101" pitchFamily="2" charset="-122"/>
              </a:rPr>
              <a:t>路由器接口</a:t>
            </a:r>
            <a:r>
              <a:rPr lang="en-US" altLang="zh-CN" sz="2400" b="1">
                <a:ea typeface="华文细黑" panose="02010600040101010101" pitchFamily="2" charset="-122"/>
              </a:rPr>
              <a:t>-</a:t>
            </a:r>
            <a:r>
              <a:rPr lang="zh-CN" altLang="en-US" sz="2400" b="1">
                <a:ea typeface="华文细黑" panose="02010600040101010101" pitchFamily="2" charset="-122"/>
              </a:rPr>
              <a:t>局域网接口</a:t>
            </a:r>
          </a:p>
          <a:p>
            <a:pPr eaLnBrk="1" hangingPunct="1">
              <a:lnSpc>
                <a:spcPct val="150000"/>
              </a:lnSpc>
              <a:spcBef>
                <a:spcPct val="50000"/>
              </a:spcBef>
              <a:buClr>
                <a:schemeClr val="tx1"/>
              </a:buClr>
              <a:buFont typeface="Wingdings" panose="05000000000000000000" pitchFamily="2" charset="2"/>
              <a:buChar char="n"/>
            </a:pPr>
            <a:r>
              <a:rPr lang="zh-CN" altLang="en-US" sz="2400" b="1">
                <a:ea typeface="华文细黑" panose="02010600040101010101" pitchFamily="2" charset="-122"/>
              </a:rPr>
              <a:t>路由器接口</a:t>
            </a:r>
            <a:r>
              <a:rPr lang="en-US" altLang="zh-CN" sz="2400" b="1">
                <a:ea typeface="华文细黑" panose="02010600040101010101" pitchFamily="2" charset="-122"/>
              </a:rPr>
              <a:t>-</a:t>
            </a:r>
            <a:r>
              <a:rPr lang="zh-CN" altLang="en-US" sz="2400" b="1">
                <a:ea typeface="华文细黑" panose="02010600040101010101" pitchFamily="2" charset="-122"/>
              </a:rPr>
              <a:t>广域网接口</a:t>
            </a:r>
            <a:endParaRPr lang="en-US" altLang="zh-CN" sz="2400" b="1">
              <a:ea typeface="华文细黑" panose="02010600040101010101" pitchFamily="2" charset="-122"/>
            </a:endParaRPr>
          </a:p>
          <a:p>
            <a:pPr eaLnBrk="1" hangingPunct="1">
              <a:lnSpc>
                <a:spcPct val="150000"/>
              </a:lnSpc>
              <a:spcBef>
                <a:spcPct val="50000"/>
              </a:spcBef>
              <a:buClr>
                <a:schemeClr val="tx1"/>
              </a:buClr>
              <a:buFont typeface="Wingdings" panose="05000000000000000000" pitchFamily="2" charset="2"/>
              <a:buChar char="n"/>
            </a:pPr>
            <a:r>
              <a:rPr lang="zh-CN" altLang="en-US" sz="2400" b="1">
                <a:ea typeface="华文细黑" panose="02010600040101010101" pitchFamily="2" charset="-122"/>
              </a:rPr>
              <a:t>路由器接口</a:t>
            </a:r>
            <a:r>
              <a:rPr lang="en-US" altLang="zh-CN" sz="2400" b="1">
                <a:ea typeface="华文细黑" panose="02010600040101010101" pitchFamily="2" charset="-122"/>
              </a:rPr>
              <a:t>-</a:t>
            </a:r>
            <a:r>
              <a:rPr lang="zh-CN" altLang="en-US" sz="2400" b="1">
                <a:ea typeface="华文细黑" panose="02010600040101010101" pitchFamily="2" charset="-122"/>
              </a:rPr>
              <a:t>逻辑接口</a:t>
            </a:r>
            <a:endParaRPr lang="en-US" altLang="zh-CN" sz="2400" b="1">
              <a:ea typeface="华文细黑" panose="02010600040101010101" pitchFamily="2" charset="-122"/>
            </a:endParaRPr>
          </a:p>
        </p:txBody>
      </p:sp>
      <p:sp>
        <p:nvSpPr>
          <p:cNvPr id="7173" name="Text Box 5"/>
          <p:cNvSpPr txBox="1">
            <a:spLocks noChangeArrowheads="1"/>
          </p:cNvSpPr>
          <p:nvPr/>
        </p:nvSpPr>
        <p:spPr bwMode="auto">
          <a:xfrm>
            <a:off x="533400" y="90805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25" tIns="45712" rIns="91425" bIns="45712"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a:solidFill>
                  <a:srgbClr val="CC0000"/>
                </a:solidFill>
                <a:latin typeface="华文细黑" panose="02010600040101010101" pitchFamily="2" charset="-122"/>
                <a:ea typeface="华文细黑" panose="02010600040101010101" pitchFamily="2" charset="-122"/>
              </a:rPr>
              <a:t>课程目标</a:t>
            </a:r>
          </a:p>
        </p:txBody>
      </p:sp>
      <p:sp>
        <p:nvSpPr>
          <p:cNvPr id="7174" name="Rectangle 6"/>
          <p:cNvSpPr>
            <a:spLocks noChangeArrowheads="1"/>
          </p:cNvSpPr>
          <p:nvPr/>
        </p:nvSpPr>
        <p:spPr bwMode="auto">
          <a:xfrm>
            <a:off x="990600" y="1612900"/>
            <a:ext cx="7329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r>
              <a:rPr lang="zh-CN" altLang="en-US" sz="2800" b="1">
                <a:solidFill>
                  <a:schemeClr val="bg1"/>
                </a:solidFill>
                <a:ea typeface="华文细黑" panose="02010600040101010101" pitchFamily="2" charset="-122"/>
              </a:rPr>
              <a:t>学习完本课程，您应该能够掌握：</a:t>
            </a:r>
          </a:p>
        </p:txBody>
      </p:sp>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2286000"/>
            <a:ext cx="2147888"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203306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059"/>
          <p:cNvSpPr txBox="1">
            <a:spLocks noChangeArrowheads="1"/>
          </p:cNvSpPr>
          <p:nvPr/>
        </p:nvSpPr>
        <p:spPr>
          <a:xfrm>
            <a:off x="2339975" y="2205038"/>
            <a:ext cx="4529138" cy="601662"/>
          </a:xfrm>
          <a:prstGeom prst="rect">
            <a:avLst/>
          </a:prstGeom>
          <a:effectLst>
            <a:outerShdw blurRad="50800" dist="38100" dir="2700000" algn="tl" rotWithShape="0">
              <a:prstClr val="black">
                <a:alpha val="40000"/>
              </a:prstClr>
            </a:outerShdw>
          </a:effectLst>
        </p:spPr>
        <p:txBody>
          <a:bodyPr/>
          <a:lstStyle/>
          <a:p>
            <a:r>
              <a:rPr lang="zh-CN" altLang="en-US" sz="3600" b="1">
                <a:solidFill>
                  <a:srgbClr val="C00000"/>
                </a:solidFill>
                <a:ea typeface="微软雅黑" pitchFamily="34" charset="-122"/>
              </a:rPr>
              <a:t>静态路由基础</a:t>
            </a:r>
          </a:p>
        </p:txBody>
      </p:sp>
      <p:pic>
        <p:nvPicPr>
          <p:cNvPr id="9218" name="图片 5"/>
          <p:cNvPicPr>
            <a:picLocks noChangeAspect="1"/>
          </p:cNvPicPr>
          <p:nvPr/>
        </p:nvPicPr>
        <p:blipFill>
          <a:blip r:embed="rId2"/>
          <a:srcRect/>
          <a:stretch>
            <a:fillRect/>
          </a:stretch>
        </p:blipFill>
        <p:spPr bwMode="auto">
          <a:xfrm>
            <a:off x="7092950" y="333375"/>
            <a:ext cx="1519238"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p:txBody>
          <a:bodyPr/>
          <a:lstStyle/>
          <a:p>
            <a:pPr eaLnBrk="1" hangingPunct="1"/>
            <a:r>
              <a:rPr lang="zh-CN" altLang="en-US" smtClean="0">
                <a:latin typeface="Arial" charset="0"/>
              </a:rPr>
              <a:t>学习目标</a:t>
            </a:r>
          </a:p>
        </p:txBody>
      </p:sp>
      <p:sp>
        <p:nvSpPr>
          <p:cNvPr id="10242" name="Rectangle 3"/>
          <p:cNvSpPr>
            <a:spLocks noGrp="1" noChangeArrowheads="1"/>
          </p:cNvSpPr>
          <p:nvPr>
            <p:ph type="body" idx="1"/>
          </p:nvPr>
        </p:nvSpPr>
        <p:spPr>
          <a:xfrm>
            <a:off x="395288" y="1412875"/>
            <a:ext cx="8208962" cy="2362200"/>
          </a:xfrm>
        </p:spPr>
        <p:txBody>
          <a:bodyPr/>
          <a:lstStyle/>
          <a:p>
            <a:pPr eaLnBrk="1" hangingPunct="1">
              <a:buFont typeface="Wingdings" pitchFamily="2" charset="2"/>
              <a:buNone/>
            </a:pPr>
            <a:r>
              <a:rPr lang="zh-CN" altLang="en-US" smtClean="0">
                <a:latin typeface="Arial" charset="0"/>
              </a:rPr>
              <a:t>学完本课程后，你应该能：</a:t>
            </a:r>
          </a:p>
          <a:p>
            <a:pPr eaLnBrk="1" hangingPunct="1"/>
            <a:r>
              <a:rPr lang="zh-CN" altLang="en-US" smtClean="0">
                <a:latin typeface="Arial" charset="0"/>
              </a:rPr>
              <a:t>识别静态路由的应用场景</a:t>
            </a:r>
          </a:p>
          <a:p>
            <a:pPr eaLnBrk="1" hangingPunct="1"/>
            <a:r>
              <a:rPr lang="zh-CN" altLang="en-US" smtClean="0">
                <a:latin typeface="Arial" charset="0"/>
              </a:rPr>
              <a:t>掌握静态路由的配置</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pPr eaLnBrk="1" hangingPunct="1"/>
            <a:r>
              <a:rPr lang="zh-CN" altLang="en-US" smtClean="0">
                <a:latin typeface="Arial" charset="0"/>
              </a:rPr>
              <a:t>静态路由的应用场景</a:t>
            </a:r>
          </a:p>
        </p:txBody>
      </p:sp>
      <p:sp>
        <p:nvSpPr>
          <p:cNvPr id="12290" name="Rectangle 3"/>
          <p:cNvSpPr>
            <a:spLocks noGrp="1" noChangeArrowheads="1"/>
          </p:cNvSpPr>
          <p:nvPr>
            <p:ph idx="1"/>
          </p:nvPr>
        </p:nvSpPr>
        <p:spPr>
          <a:xfrm>
            <a:off x="468313" y="5516563"/>
            <a:ext cx="8229600" cy="466725"/>
          </a:xfrm>
        </p:spPr>
        <p:txBody>
          <a:bodyPr/>
          <a:lstStyle/>
          <a:p>
            <a:pPr eaLnBrk="1" hangingPunct="1"/>
            <a:r>
              <a:rPr lang="zh-CN" altLang="en-US" smtClean="0">
                <a:latin typeface="Arial" charset="0"/>
              </a:rPr>
              <a:t>静态路由是指由管理员手动配置和维护的路由。</a:t>
            </a:r>
          </a:p>
        </p:txBody>
      </p:sp>
      <p:pic>
        <p:nvPicPr>
          <p:cNvPr id="12337" name="Picture 49"/>
          <p:cNvPicPr>
            <a:picLocks noChangeAspect="1" noChangeArrowheads="1"/>
          </p:cNvPicPr>
          <p:nvPr/>
        </p:nvPicPr>
        <p:blipFill>
          <a:blip r:embed="rId3"/>
          <a:srcRect/>
          <a:stretch>
            <a:fillRect/>
          </a:stretch>
        </p:blipFill>
        <p:spPr bwMode="auto">
          <a:xfrm>
            <a:off x="1835150" y="1341438"/>
            <a:ext cx="5545138" cy="3843337"/>
          </a:xfrm>
          <a:prstGeom prst="rect">
            <a:avLst/>
          </a:prstGeom>
          <a:noFill/>
          <a:ln w="9525">
            <a:noFill/>
            <a:miter lim="800000"/>
            <a:headEnd/>
            <a:tailEnd/>
          </a:ln>
          <a:effectLst/>
        </p:spPr>
      </p:pic>
      <p:sp>
        <p:nvSpPr>
          <p:cNvPr id="12338" name="Text Box 50"/>
          <p:cNvSpPr txBox="1">
            <a:spLocks noChangeArrowheads="1"/>
          </p:cNvSpPr>
          <p:nvPr/>
        </p:nvSpPr>
        <p:spPr bwMode="auto">
          <a:xfrm>
            <a:off x="4932363" y="3716338"/>
            <a:ext cx="1555750" cy="366712"/>
          </a:xfrm>
          <a:prstGeom prst="rect">
            <a:avLst/>
          </a:prstGeom>
          <a:noFill/>
          <a:ln w="9525">
            <a:noFill/>
            <a:miter lim="800000"/>
            <a:headEnd/>
            <a:tailEnd/>
          </a:ln>
          <a:effectLst/>
        </p:spPr>
        <p:txBody>
          <a:bodyPr wrap="none">
            <a:spAutoFit/>
          </a:bodyPr>
          <a:lstStyle/>
          <a:p>
            <a:r>
              <a:rPr lang="zh-CN" altLang="en-US" b="1">
                <a:ea typeface="微软雅黑" pitchFamily="34" charset="-122"/>
              </a:rPr>
              <a:t>接入层交换机</a:t>
            </a:r>
          </a:p>
        </p:txBody>
      </p:sp>
      <p:sp>
        <p:nvSpPr>
          <p:cNvPr id="12339" name="Text Box 51"/>
          <p:cNvSpPr txBox="1">
            <a:spLocks noChangeArrowheads="1"/>
          </p:cNvSpPr>
          <p:nvPr/>
        </p:nvSpPr>
        <p:spPr bwMode="auto">
          <a:xfrm>
            <a:off x="3995738" y="2701925"/>
            <a:ext cx="1555750" cy="366713"/>
          </a:xfrm>
          <a:prstGeom prst="rect">
            <a:avLst/>
          </a:prstGeom>
          <a:noFill/>
          <a:ln w="9525">
            <a:noFill/>
            <a:miter lim="800000"/>
            <a:headEnd/>
            <a:tailEnd/>
          </a:ln>
          <a:effectLst/>
        </p:spPr>
        <p:txBody>
          <a:bodyPr wrap="none">
            <a:spAutoFit/>
          </a:bodyPr>
          <a:lstStyle/>
          <a:p>
            <a:r>
              <a:rPr lang="zh-CN" altLang="en-US" b="1">
                <a:ea typeface="微软雅黑" pitchFamily="34" charset="-122"/>
              </a:rPr>
              <a:t>汇聚层交换机</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r>
              <a:rPr lang="zh-CN" altLang="en-US" smtClean="0">
                <a:latin typeface="Arial" charset="0"/>
              </a:rPr>
              <a:t>静态路由配置</a:t>
            </a:r>
          </a:p>
        </p:txBody>
      </p:sp>
      <p:pic>
        <p:nvPicPr>
          <p:cNvPr id="35843" name="Picture 3"/>
          <p:cNvPicPr>
            <a:picLocks noChangeAspect="1" noChangeArrowheads="1"/>
          </p:cNvPicPr>
          <p:nvPr/>
        </p:nvPicPr>
        <p:blipFill>
          <a:blip r:embed="rId3"/>
          <a:srcRect l="12103" t="29747" r="19545" b="55342"/>
          <a:stretch>
            <a:fillRect/>
          </a:stretch>
        </p:blipFill>
        <p:spPr bwMode="auto">
          <a:xfrm>
            <a:off x="468313" y="1557338"/>
            <a:ext cx="7632700" cy="1295400"/>
          </a:xfrm>
          <a:prstGeom prst="rect">
            <a:avLst/>
          </a:prstGeom>
          <a:noFill/>
          <a:ln w="9525">
            <a:noFill/>
            <a:miter lim="800000"/>
            <a:headEnd/>
            <a:tailEnd/>
          </a:ln>
          <a:effectLst/>
        </p:spPr>
      </p:pic>
      <p:sp>
        <p:nvSpPr>
          <p:cNvPr id="35845" name="Rectangle 3"/>
          <p:cNvSpPr>
            <a:spLocks noChangeArrowheads="1"/>
          </p:cNvSpPr>
          <p:nvPr/>
        </p:nvSpPr>
        <p:spPr bwMode="auto">
          <a:xfrm>
            <a:off x="468313" y="5516563"/>
            <a:ext cx="8229600" cy="466725"/>
          </a:xfrm>
          <a:prstGeom prst="rect">
            <a:avLst/>
          </a:prstGeom>
          <a:noFill/>
          <a:ln w="9525">
            <a:noFill/>
            <a:miter lim="800000"/>
            <a:headEnd/>
            <a:tailEnd/>
          </a:ln>
        </p:spPr>
        <p:txBody>
          <a:bodyPr/>
          <a:lstStyle/>
          <a:p>
            <a:pPr marL="342900" indent="-342900">
              <a:lnSpc>
                <a:spcPct val="150000"/>
              </a:lnSpc>
              <a:spcBef>
                <a:spcPts val="600"/>
              </a:spcBef>
              <a:buClr>
                <a:srgbClr val="C00000"/>
              </a:buClr>
              <a:buFont typeface="Wingdings" pitchFamily="2" charset="2"/>
              <a:buChar char="l"/>
            </a:pPr>
            <a:r>
              <a:rPr lang="zh-CN" altLang="en-US" sz="2000">
                <a:solidFill>
                  <a:srgbClr val="000000"/>
                </a:solidFill>
                <a:ea typeface="微软雅黑" pitchFamily="34" charset="-122"/>
              </a:rPr>
              <a:t>在串行接口上，可以通过指定下一跳地址或出接口来配置静态路由。</a:t>
            </a:r>
          </a:p>
        </p:txBody>
      </p:sp>
      <p:sp>
        <p:nvSpPr>
          <p:cNvPr id="35846" name="Text Box 6"/>
          <p:cNvSpPr txBox="1">
            <a:spLocks noChangeArrowheads="1"/>
          </p:cNvSpPr>
          <p:nvPr/>
        </p:nvSpPr>
        <p:spPr bwMode="auto">
          <a:xfrm>
            <a:off x="3924300" y="1549400"/>
            <a:ext cx="1336675" cy="376238"/>
          </a:xfrm>
          <a:prstGeom prst="rect">
            <a:avLst/>
          </a:prstGeom>
          <a:noFill/>
          <a:ln w="9525">
            <a:solidFill>
              <a:schemeClr val="tx1"/>
            </a:solidFill>
            <a:miter lim="800000"/>
            <a:headEnd/>
            <a:tailEnd/>
          </a:ln>
          <a:effectLst/>
        </p:spPr>
        <p:txBody>
          <a:bodyPr wrap="none">
            <a:spAutoFit/>
          </a:bodyPr>
          <a:lstStyle/>
          <a:p>
            <a:r>
              <a:rPr lang="en-US" altLang="zh-CN"/>
              <a:t>HDLC/PPP</a:t>
            </a:r>
            <a:endParaRPr lang="zh-CN" altLang="en-US"/>
          </a:p>
        </p:txBody>
      </p:sp>
      <p:sp>
        <p:nvSpPr>
          <p:cNvPr id="35847" name="Text Box 7"/>
          <p:cNvSpPr txBox="1">
            <a:spLocks noChangeArrowheads="1"/>
          </p:cNvSpPr>
          <p:nvPr/>
        </p:nvSpPr>
        <p:spPr bwMode="auto">
          <a:xfrm>
            <a:off x="4211638" y="2708275"/>
            <a:ext cx="654050" cy="366713"/>
          </a:xfrm>
          <a:prstGeom prst="rect">
            <a:avLst/>
          </a:prstGeom>
          <a:solidFill>
            <a:srgbClr val="FFFF00"/>
          </a:solidFill>
          <a:ln w="9525">
            <a:noFill/>
            <a:miter lim="800000"/>
            <a:headEnd/>
            <a:tailEnd/>
          </a:ln>
          <a:effectLst/>
        </p:spPr>
        <p:txBody>
          <a:bodyPr wrap="none">
            <a:spAutoFit/>
          </a:bodyPr>
          <a:lstStyle/>
          <a:p>
            <a:r>
              <a:rPr lang="en-US" altLang="zh-CN"/>
              <a:t>V.35</a:t>
            </a:r>
            <a:endParaRPr lang="zh-CN" altLang="en-US"/>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title"/>
          </p:nvPr>
        </p:nvSpPr>
        <p:spPr/>
        <p:txBody>
          <a:bodyPr/>
          <a:lstStyle/>
          <a:p>
            <a:pPr eaLnBrk="1" hangingPunct="1"/>
            <a:r>
              <a:rPr lang="zh-CN" altLang="en-US" smtClean="0">
                <a:latin typeface="Arial" charset="0"/>
              </a:rPr>
              <a:t>静态路由配置</a:t>
            </a:r>
          </a:p>
        </p:txBody>
      </p:sp>
      <p:pic>
        <p:nvPicPr>
          <p:cNvPr id="14385" name="Picture 49"/>
          <p:cNvPicPr>
            <a:picLocks noChangeAspect="1" noChangeArrowheads="1"/>
          </p:cNvPicPr>
          <p:nvPr/>
        </p:nvPicPr>
        <p:blipFill>
          <a:blip r:embed="rId3"/>
          <a:srcRect l="12103" t="29747" r="12138" b="32117"/>
          <a:stretch>
            <a:fillRect/>
          </a:stretch>
        </p:blipFill>
        <p:spPr bwMode="auto">
          <a:xfrm>
            <a:off x="468313" y="1557338"/>
            <a:ext cx="8459787" cy="3313112"/>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eaLnBrk="1" hangingPunct="1"/>
            <a:r>
              <a:rPr lang="zh-CN" altLang="en-US" smtClean="0">
                <a:latin typeface="Arial" charset="0"/>
              </a:rPr>
              <a:t>静态路由配置</a:t>
            </a:r>
          </a:p>
        </p:txBody>
      </p:sp>
      <p:pic>
        <p:nvPicPr>
          <p:cNvPr id="37892" name="Picture 4"/>
          <p:cNvPicPr>
            <a:picLocks noChangeAspect="1" noChangeArrowheads="1"/>
          </p:cNvPicPr>
          <p:nvPr/>
        </p:nvPicPr>
        <p:blipFill>
          <a:blip r:embed="rId3"/>
          <a:srcRect l="16013" t="24724" r="16838" b="40150"/>
          <a:stretch>
            <a:fillRect/>
          </a:stretch>
        </p:blipFill>
        <p:spPr bwMode="auto">
          <a:xfrm>
            <a:off x="900113" y="1412875"/>
            <a:ext cx="7199312" cy="2928938"/>
          </a:xfrm>
          <a:prstGeom prst="rect">
            <a:avLst/>
          </a:prstGeom>
          <a:noFill/>
          <a:ln w="9525">
            <a:noFill/>
            <a:miter lim="800000"/>
            <a:headEnd/>
            <a:tailEnd/>
          </a:ln>
          <a:effectLst/>
        </p:spPr>
      </p:pic>
      <p:sp>
        <p:nvSpPr>
          <p:cNvPr id="37893" name="Rectangle 3"/>
          <p:cNvSpPr>
            <a:spLocks noChangeArrowheads="1"/>
          </p:cNvSpPr>
          <p:nvPr/>
        </p:nvSpPr>
        <p:spPr bwMode="auto">
          <a:xfrm>
            <a:off x="468313" y="5516563"/>
            <a:ext cx="8229600" cy="466725"/>
          </a:xfrm>
          <a:prstGeom prst="rect">
            <a:avLst/>
          </a:prstGeom>
          <a:noFill/>
          <a:ln w="9525">
            <a:noFill/>
            <a:miter lim="800000"/>
            <a:headEnd/>
            <a:tailEnd/>
          </a:ln>
        </p:spPr>
        <p:txBody>
          <a:bodyPr/>
          <a:lstStyle/>
          <a:p>
            <a:pPr marL="342900" indent="-342900">
              <a:lnSpc>
                <a:spcPct val="150000"/>
              </a:lnSpc>
              <a:spcBef>
                <a:spcPts val="600"/>
              </a:spcBef>
              <a:buClr>
                <a:srgbClr val="C00000"/>
              </a:buClr>
              <a:buFont typeface="Wingdings" pitchFamily="2" charset="2"/>
              <a:buChar char="l"/>
            </a:pPr>
            <a:r>
              <a:rPr lang="zh-CN" altLang="en-US" sz="2000">
                <a:solidFill>
                  <a:srgbClr val="000000"/>
                </a:solidFill>
                <a:ea typeface="微软雅黑" pitchFamily="34" charset="-122"/>
              </a:rPr>
              <a:t>在以太网接口上配置静态路由时，必须要指定下一跳地址。</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p:txBody>
          <a:bodyPr/>
          <a:lstStyle/>
          <a:p>
            <a:pPr eaLnBrk="1" hangingPunct="1"/>
            <a:r>
              <a:rPr lang="zh-CN" altLang="en-US" smtClean="0">
                <a:latin typeface="Arial" charset="0"/>
              </a:rPr>
              <a:t>缺省路由</a:t>
            </a:r>
          </a:p>
        </p:txBody>
      </p:sp>
      <p:sp>
        <p:nvSpPr>
          <p:cNvPr id="52227" name="Rectangle 3"/>
          <p:cNvSpPr>
            <a:spLocks noChangeArrowheads="1"/>
          </p:cNvSpPr>
          <p:nvPr/>
        </p:nvSpPr>
        <p:spPr bwMode="auto">
          <a:xfrm>
            <a:off x="468313" y="4652963"/>
            <a:ext cx="8229600" cy="1655762"/>
          </a:xfrm>
          <a:prstGeom prst="rect">
            <a:avLst/>
          </a:prstGeom>
          <a:noFill/>
          <a:ln w="9525">
            <a:noFill/>
            <a:miter lim="800000"/>
            <a:headEnd/>
            <a:tailEnd/>
          </a:ln>
        </p:spPr>
        <p:txBody>
          <a:bodyPr/>
          <a:lstStyle/>
          <a:p>
            <a:pPr marL="342900" indent="-342900">
              <a:lnSpc>
                <a:spcPct val="150000"/>
              </a:lnSpc>
              <a:spcBef>
                <a:spcPts val="600"/>
              </a:spcBef>
              <a:buClr>
                <a:srgbClr val="C00000"/>
              </a:buClr>
              <a:buFont typeface="Wingdings" pitchFamily="2" charset="2"/>
              <a:buChar char="l"/>
            </a:pPr>
            <a:r>
              <a:rPr lang="zh-CN" altLang="en-US" sz="2000">
                <a:solidFill>
                  <a:srgbClr val="000000"/>
                </a:solidFill>
                <a:ea typeface="微软雅黑" pitchFamily="34" charset="-122"/>
              </a:rPr>
              <a:t>缺省路由是目的地址和掩码都为全</a:t>
            </a:r>
            <a:r>
              <a:rPr lang="en-US" altLang="zh-CN" sz="2000">
                <a:solidFill>
                  <a:srgbClr val="000000"/>
                </a:solidFill>
                <a:ea typeface="微软雅黑" pitchFamily="34" charset="-122"/>
              </a:rPr>
              <a:t>0</a:t>
            </a:r>
            <a:r>
              <a:rPr lang="zh-CN" altLang="en-US" sz="2000">
                <a:solidFill>
                  <a:srgbClr val="000000"/>
                </a:solidFill>
                <a:ea typeface="微软雅黑" pitchFamily="34" charset="-122"/>
              </a:rPr>
              <a:t>的特殊路由。</a:t>
            </a:r>
          </a:p>
          <a:p>
            <a:pPr marL="342900" indent="-342900">
              <a:lnSpc>
                <a:spcPct val="150000"/>
              </a:lnSpc>
              <a:spcBef>
                <a:spcPts val="600"/>
              </a:spcBef>
              <a:buClr>
                <a:srgbClr val="C00000"/>
              </a:buClr>
              <a:buFont typeface="Wingdings" pitchFamily="2" charset="2"/>
              <a:buChar char="l"/>
            </a:pPr>
            <a:r>
              <a:rPr lang="zh-CN" altLang="en-US" sz="2000">
                <a:solidFill>
                  <a:srgbClr val="000000"/>
                </a:solidFill>
                <a:ea typeface="微软雅黑" pitchFamily="34" charset="-122"/>
              </a:rPr>
              <a:t>如果报文的目的地址无法匹配路由表中的任何一项，路由器将依照缺省路由来转发报文。</a:t>
            </a:r>
          </a:p>
        </p:txBody>
      </p:sp>
      <p:pic>
        <p:nvPicPr>
          <p:cNvPr id="52229" name="Picture 5"/>
          <p:cNvPicPr>
            <a:picLocks noChangeAspect="1" noChangeArrowheads="1"/>
          </p:cNvPicPr>
          <p:nvPr/>
        </p:nvPicPr>
        <p:blipFill>
          <a:blip r:embed="rId3"/>
          <a:srcRect l="12103" t="30743" r="11363" b="38136"/>
          <a:stretch>
            <a:fillRect/>
          </a:stretch>
        </p:blipFill>
        <p:spPr bwMode="auto">
          <a:xfrm>
            <a:off x="468313" y="1341438"/>
            <a:ext cx="7921625" cy="2505075"/>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p:txBody>
          <a:bodyPr/>
          <a:lstStyle/>
          <a:p>
            <a:pPr eaLnBrk="1" hangingPunct="1"/>
            <a:r>
              <a:rPr lang="zh-CN" altLang="en-US" smtClean="0">
                <a:latin typeface="Arial" charset="0"/>
              </a:rPr>
              <a:t>配置验证</a:t>
            </a:r>
          </a:p>
        </p:txBody>
      </p:sp>
      <p:pic>
        <p:nvPicPr>
          <p:cNvPr id="54277" name="Picture 5"/>
          <p:cNvPicPr>
            <a:picLocks noChangeAspect="1" noChangeArrowheads="1"/>
          </p:cNvPicPr>
          <p:nvPr/>
        </p:nvPicPr>
        <p:blipFill>
          <a:blip r:embed="rId3"/>
          <a:srcRect l="12103" t="26715" r="11363" b="37140"/>
          <a:stretch>
            <a:fillRect/>
          </a:stretch>
        </p:blipFill>
        <p:spPr bwMode="auto">
          <a:xfrm>
            <a:off x="755650" y="1557338"/>
            <a:ext cx="7777163" cy="2857500"/>
          </a:xfrm>
          <a:prstGeom prst="rect">
            <a:avLst/>
          </a:prstGeom>
          <a:noFill/>
          <a:ln w="9525">
            <a:noFill/>
            <a:miter lim="800000"/>
            <a:headEnd/>
            <a:tailEnd/>
          </a:ln>
          <a:effectLst/>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07950" y="985838"/>
            <a:ext cx="83439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rgbClr val="000000"/>
                </a:solidFill>
                <a:latin typeface="Arial" charset="0"/>
                <a:ea typeface="华文细黑" pitchFamily="2" charset="-122"/>
              </a:defRPr>
            </a:lvl1pPr>
            <a:lvl2pPr>
              <a:defRPr sz="2400">
                <a:solidFill>
                  <a:srgbClr val="000000"/>
                </a:solidFill>
                <a:latin typeface="Arial" charset="0"/>
                <a:ea typeface="华文细黑" pitchFamily="2" charset="-122"/>
              </a:defRPr>
            </a:lvl2pPr>
            <a:lvl3pPr>
              <a:defRPr sz="2000">
                <a:solidFill>
                  <a:srgbClr val="000000"/>
                </a:solidFill>
                <a:latin typeface="Arial" charset="0"/>
                <a:ea typeface="华文细黑" pitchFamily="2" charset="-122"/>
              </a:defRPr>
            </a:lvl3pPr>
            <a:lvl4pPr>
              <a:defRPr>
                <a:solidFill>
                  <a:srgbClr val="000000"/>
                </a:solidFill>
                <a:latin typeface="Arial" charset="0"/>
                <a:ea typeface="华文细黑" pitchFamily="2" charset="-122"/>
              </a:defRPr>
            </a:lvl4pPr>
            <a:lvl5pPr>
              <a:defRPr sz="1600">
                <a:solidFill>
                  <a:srgbClr val="000000"/>
                </a:solidFill>
                <a:latin typeface="Arial" charset="0"/>
                <a:ea typeface="华文细黑" pitchFamily="2" charset="-122"/>
              </a:defRPr>
            </a:lvl5pPr>
            <a:lvl6pPr eaLnBrk="0" hangingPunct="0">
              <a:defRPr sz="1600">
                <a:solidFill>
                  <a:srgbClr val="000000"/>
                </a:solidFill>
                <a:latin typeface="Arial" charset="0"/>
                <a:ea typeface="华文细黑" pitchFamily="2" charset="-122"/>
              </a:defRPr>
            </a:lvl6pPr>
            <a:lvl7pPr eaLnBrk="0" hangingPunct="0">
              <a:defRPr sz="1600">
                <a:solidFill>
                  <a:srgbClr val="000000"/>
                </a:solidFill>
                <a:latin typeface="Arial" charset="0"/>
                <a:ea typeface="华文细黑" pitchFamily="2" charset="-122"/>
              </a:defRPr>
            </a:lvl7pPr>
            <a:lvl8pPr eaLnBrk="0" hangingPunct="0">
              <a:defRPr sz="1600">
                <a:solidFill>
                  <a:srgbClr val="000000"/>
                </a:solidFill>
                <a:latin typeface="Arial" charset="0"/>
                <a:ea typeface="华文细黑" pitchFamily="2" charset="-122"/>
              </a:defRPr>
            </a:lvl8pPr>
            <a:lvl9pPr eaLnBrk="0" hangingPunct="0">
              <a:defRPr sz="1600">
                <a:solidFill>
                  <a:srgbClr val="000000"/>
                </a:solidFill>
                <a:latin typeface="Arial" charset="0"/>
                <a:ea typeface="华文细黑" pitchFamily="2" charset="-122"/>
              </a:defRPr>
            </a:lvl9pPr>
          </a:lstStyle>
          <a:p>
            <a:r>
              <a:rPr lang="zh-CN" altLang="en-US" sz="4800">
                <a:solidFill>
                  <a:srgbClr val="CC0000"/>
                </a:solidFill>
                <a:latin typeface="华文细黑" pitchFamily="2" charset="-122"/>
              </a:rPr>
              <a:t>动态路由协议 </a:t>
            </a:r>
            <a:r>
              <a:rPr lang="en-US" altLang="zh-CN" sz="4800">
                <a:solidFill>
                  <a:srgbClr val="CC0000"/>
                </a:solidFill>
                <a:latin typeface="华文细黑" pitchFamily="2" charset="-122"/>
              </a:rPr>
              <a:t>-RIP</a:t>
            </a:r>
          </a:p>
        </p:txBody>
      </p:sp>
    </p:spTree>
    <p:extLst>
      <p:ext uri="{BB962C8B-B14F-4D97-AF65-F5344CB8AC3E}">
        <p14:creationId xmlns:p14="http://schemas.microsoft.com/office/powerpoint/2010/main" val="908376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ChangeArrowheads="1"/>
          </p:cNvSpPr>
          <p:nvPr/>
        </p:nvSpPr>
        <p:spPr bwMode="auto">
          <a:xfrm>
            <a:off x="381000" y="1549400"/>
            <a:ext cx="8439150" cy="639763"/>
          </a:xfrm>
          <a:prstGeom prst="roundRect">
            <a:avLst>
              <a:gd name="adj" fmla="val 18046"/>
            </a:avLst>
          </a:prstGeom>
          <a:solidFill>
            <a:srgbClr val="4DA5E1">
              <a:alpha val="74901"/>
            </a:srgbClr>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endParaRPr lang="zh-CN" altLang="en-US"/>
          </a:p>
        </p:txBody>
      </p:sp>
      <p:sp>
        <p:nvSpPr>
          <p:cNvPr id="6147" name="Oval 3"/>
          <p:cNvSpPr>
            <a:spLocks noChangeArrowheads="1"/>
          </p:cNvSpPr>
          <p:nvPr/>
        </p:nvSpPr>
        <p:spPr bwMode="auto">
          <a:xfrm>
            <a:off x="641350" y="1693863"/>
            <a:ext cx="349250" cy="342900"/>
          </a:xfrm>
          <a:prstGeom prst="ellipse">
            <a:avLst/>
          </a:prstGeom>
          <a:noFill/>
          <a:ln w="127000" algn="ctr">
            <a:solidFill>
              <a:srgbClr val="4DA5E1"/>
            </a:solidFill>
            <a:round/>
            <a:headEnd/>
            <a:tailEnd/>
          </a:ln>
          <a:effectLst/>
          <a:extLst>
            <a:ext uri="{909E8E84-426E-40DD-AFC4-6F175D3DCCD1}">
              <a14:hiddenFill xmlns:a14="http://schemas.microsoft.com/office/drawing/2010/main">
                <a:solidFill>
                  <a:srgbClr val="4DA5E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fontAlgn="t"/>
            <a:endParaRPr lang="zh-CN" altLang="zh-CN" sz="1000">
              <a:ea typeface="华文细黑" pitchFamily="2" charset="-122"/>
            </a:endParaRPr>
          </a:p>
        </p:txBody>
      </p:sp>
      <p:sp>
        <p:nvSpPr>
          <p:cNvPr id="6148" name="Text Box 4"/>
          <p:cNvSpPr txBox="1">
            <a:spLocks noChangeArrowheads="1"/>
          </p:cNvSpPr>
          <p:nvPr/>
        </p:nvSpPr>
        <p:spPr bwMode="auto">
          <a:xfrm>
            <a:off x="533400" y="2636838"/>
            <a:ext cx="554672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538" indent="-363538"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buClr>
                <a:schemeClr val="tx1"/>
              </a:buClr>
              <a:buFont typeface="Wingdings" pitchFamily="2" charset="2"/>
              <a:buChar char="n"/>
            </a:pPr>
            <a:r>
              <a:rPr lang="zh-CN" altLang="en-US" sz="2400" b="1">
                <a:ea typeface="华文细黑" pitchFamily="2" charset="-122"/>
              </a:rPr>
              <a:t>路由协议相关的术语</a:t>
            </a:r>
            <a:endParaRPr lang="en-US" altLang="zh-CN" sz="2400" b="1">
              <a:ea typeface="华文细黑" pitchFamily="2" charset="-122"/>
            </a:endParaRPr>
          </a:p>
          <a:p>
            <a:pPr eaLnBrk="1" hangingPunct="1">
              <a:lnSpc>
                <a:spcPct val="150000"/>
              </a:lnSpc>
              <a:spcBef>
                <a:spcPct val="50000"/>
              </a:spcBef>
              <a:buClr>
                <a:schemeClr val="tx1"/>
              </a:buClr>
              <a:buFont typeface="Wingdings" pitchFamily="2" charset="2"/>
              <a:buChar char="n"/>
            </a:pPr>
            <a:r>
              <a:rPr lang="en-US" altLang="zh-CN" sz="2400" b="1">
                <a:ea typeface="华文细黑" pitchFamily="2" charset="-122"/>
              </a:rPr>
              <a:t>RIP</a:t>
            </a:r>
            <a:r>
              <a:rPr lang="zh-CN" altLang="en-US" sz="2400" b="1">
                <a:ea typeface="华文细黑" pitchFamily="2" charset="-122"/>
              </a:rPr>
              <a:t>路由协议的原理</a:t>
            </a:r>
          </a:p>
          <a:p>
            <a:pPr eaLnBrk="1" hangingPunct="1">
              <a:lnSpc>
                <a:spcPct val="150000"/>
              </a:lnSpc>
              <a:spcBef>
                <a:spcPct val="50000"/>
              </a:spcBef>
              <a:buClr>
                <a:schemeClr val="tx1"/>
              </a:buClr>
              <a:buFont typeface="Wingdings" pitchFamily="2" charset="2"/>
              <a:buChar char="n"/>
            </a:pPr>
            <a:r>
              <a:rPr lang="zh-CN" altLang="en-US" sz="2400" b="1">
                <a:ea typeface="华文细黑" pitchFamily="2" charset="-122"/>
              </a:rPr>
              <a:t>配置</a:t>
            </a:r>
            <a:r>
              <a:rPr lang="en-US" altLang="zh-CN" sz="2400" b="1">
                <a:ea typeface="华文细黑" pitchFamily="2" charset="-122"/>
              </a:rPr>
              <a:t>RIP</a:t>
            </a:r>
            <a:r>
              <a:rPr lang="zh-CN" altLang="en-US" sz="2400" b="1">
                <a:ea typeface="华文细黑" pitchFamily="2" charset="-122"/>
              </a:rPr>
              <a:t>路由协议</a:t>
            </a:r>
          </a:p>
        </p:txBody>
      </p:sp>
      <p:sp>
        <p:nvSpPr>
          <p:cNvPr id="6149" name="Text Box 5"/>
          <p:cNvSpPr txBox="1">
            <a:spLocks noChangeArrowheads="1"/>
          </p:cNvSpPr>
          <p:nvPr/>
        </p:nvSpPr>
        <p:spPr bwMode="auto">
          <a:xfrm>
            <a:off x="533400" y="908050"/>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a:solidFill>
                  <a:srgbClr val="CC0000"/>
                </a:solidFill>
                <a:latin typeface="华文细黑" pitchFamily="2" charset="-122"/>
                <a:ea typeface="华文细黑" pitchFamily="2" charset="-122"/>
              </a:rPr>
              <a:t>课程目标</a:t>
            </a:r>
          </a:p>
        </p:txBody>
      </p:sp>
      <p:sp>
        <p:nvSpPr>
          <p:cNvPr id="6150" name="Rectangle 6"/>
          <p:cNvSpPr>
            <a:spLocks noChangeArrowheads="1"/>
          </p:cNvSpPr>
          <p:nvPr/>
        </p:nvSpPr>
        <p:spPr bwMode="auto">
          <a:xfrm>
            <a:off x="990600" y="1612900"/>
            <a:ext cx="7329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20000"/>
              </a:spcBef>
            </a:pPr>
            <a:r>
              <a:rPr lang="zh-CN" altLang="en-US" sz="2800" b="1">
                <a:solidFill>
                  <a:schemeClr val="bg1"/>
                </a:solidFill>
                <a:ea typeface="华文细黑" pitchFamily="2" charset="-122"/>
              </a:rPr>
              <a:t>学习完本课程，您应该能够：</a:t>
            </a:r>
          </a:p>
        </p:txBody>
      </p:sp>
      <p:pic>
        <p:nvPicPr>
          <p:cNvPr id="61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2286000"/>
            <a:ext cx="2147888" cy="279876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3471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CN" smtClean="0"/>
              <a:t>1 </a:t>
            </a:r>
            <a:r>
              <a:rPr lang="zh-CN" altLang="en-US" smtClean="0"/>
              <a:t>控制端口与辅助端口</a:t>
            </a:r>
          </a:p>
        </p:txBody>
      </p:sp>
      <p:sp>
        <p:nvSpPr>
          <p:cNvPr id="4" name="Rectangle 3"/>
          <p:cNvSpPr txBox="1">
            <a:spLocks noChangeArrowheads="1"/>
          </p:cNvSpPr>
          <p:nvPr/>
        </p:nvSpPr>
        <p:spPr bwMode="auto">
          <a:xfrm>
            <a:off x="457200" y="765175"/>
            <a:ext cx="8229600" cy="1663700"/>
          </a:xfrm>
          <a:prstGeom prst="rect">
            <a:avLst/>
          </a:prstGeom>
          <a:noFill/>
          <a:ln w="9525">
            <a:noFill/>
            <a:miter lim="800000"/>
            <a:headEnd/>
            <a:tailEnd/>
          </a:ln>
        </p:spPr>
        <p:txBody>
          <a:bodyPr/>
          <a:lstStyle/>
          <a:p>
            <a:pPr marL="533400" indent="-533400">
              <a:lnSpc>
                <a:spcPct val="110000"/>
              </a:lnSpc>
              <a:buClr>
                <a:schemeClr val="tx1"/>
              </a:buClr>
              <a:buFont typeface="Wingdings" pitchFamily="2" charset="2"/>
              <a:buChar char="l"/>
              <a:defRPr/>
            </a:pPr>
            <a:r>
              <a:rPr lang="zh-CN" altLang="en-US" sz="2800" b="1" kern="0" dirty="0">
                <a:solidFill>
                  <a:srgbClr val="000000"/>
                </a:solidFill>
                <a:latin typeface="+mn-lt"/>
                <a:ea typeface="+mn-ea"/>
              </a:rPr>
              <a:t>控制端口和辅助端口的一个主要的优点是都允许路由器的带外管理。</a:t>
            </a:r>
            <a:endParaRPr lang="en-US" altLang="zh-CN" sz="2800" b="1" kern="0" dirty="0">
              <a:solidFill>
                <a:srgbClr val="000000"/>
              </a:solidFill>
              <a:latin typeface="+mn-lt"/>
              <a:ea typeface="+mn-ea"/>
            </a:endParaRPr>
          </a:p>
          <a:p>
            <a:pPr marL="533400" indent="-533400">
              <a:lnSpc>
                <a:spcPct val="110000"/>
              </a:lnSpc>
              <a:buClr>
                <a:schemeClr val="tx1"/>
              </a:buClr>
              <a:buFont typeface="Wingdings" pitchFamily="2" charset="2"/>
              <a:buChar char="l"/>
              <a:defRPr/>
            </a:pPr>
            <a:r>
              <a:rPr lang="zh-CN" altLang="en-US" sz="2800" b="1" kern="0" dirty="0">
                <a:solidFill>
                  <a:srgbClr val="000000"/>
                </a:solidFill>
                <a:latin typeface="+mn-lt"/>
                <a:ea typeface="+mn-ea"/>
              </a:rPr>
              <a:t>比较</a:t>
            </a:r>
            <a:endParaRPr lang="en-US" altLang="zh-CN" sz="2800" b="1" kern="0" dirty="0">
              <a:solidFill>
                <a:srgbClr val="000000"/>
              </a:solidFill>
              <a:latin typeface="+mn-lt"/>
              <a:ea typeface="+mn-ea"/>
            </a:endParaRPr>
          </a:p>
          <a:p>
            <a:pPr marL="533400" indent="-533400">
              <a:lnSpc>
                <a:spcPct val="110000"/>
              </a:lnSpc>
              <a:buClr>
                <a:schemeClr val="tx1"/>
              </a:buClr>
              <a:buFont typeface="Wingdings" pitchFamily="2" charset="2"/>
              <a:buChar char="l"/>
              <a:defRPr/>
            </a:pPr>
            <a:endParaRPr lang="zh-CN" altLang="en-US" sz="2800" b="1" kern="0" dirty="0">
              <a:solidFill>
                <a:srgbClr val="000000"/>
              </a:solidFill>
              <a:latin typeface="+mn-lt"/>
              <a:ea typeface="+mn-ea"/>
            </a:endParaRPr>
          </a:p>
          <a:p>
            <a:pPr>
              <a:buClr>
                <a:schemeClr val="tx1"/>
              </a:buClr>
              <a:buFont typeface="Wingdings" pitchFamily="2" charset="2"/>
              <a:buNone/>
              <a:defRPr/>
            </a:pPr>
            <a:endParaRPr lang="zh-CN" altLang="en-US" sz="2800" b="1" kern="0" dirty="0">
              <a:solidFill>
                <a:srgbClr val="000000"/>
              </a:solidFill>
              <a:latin typeface="+mn-lt"/>
              <a:ea typeface="+mn-ea"/>
            </a:endParaRPr>
          </a:p>
        </p:txBody>
      </p:sp>
      <p:graphicFrame>
        <p:nvGraphicFramePr>
          <p:cNvPr id="5" name="Group 48"/>
          <p:cNvGraphicFramePr>
            <a:graphicFrameLocks noGrp="1"/>
          </p:cNvGraphicFramePr>
          <p:nvPr>
            <p:ph sz="half" idx="4294967295"/>
          </p:nvPr>
        </p:nvGraphicFramePr>
        <p:xfrm>
          <a:off x="323850" y="2205038"/>
          <a:ext cx="8604250" cy="4103689"/>
        </p:xfrm>
        <a:graphic>
          <a:graphicData uri="http://schemas.openxmlformats.org/drawingml/2006/table">
            <a:tbl>
              <a:tblPr/>
              <a:tblGrid>
                <a:gridCol w="5626100"/>
                <a:gridCol w="1501775"/>
                <a:gridCol w="1476375"/>
              </a:tblGrid>
              <a:tr h="684213">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特点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控制端口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辅助端口</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2625">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使用短的电缆，需要终端接近路由器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需要借助</a:t>
                      </a: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Modem</a:t>
                      </a: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和</a:t>
                      </a: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PSTN</a:t>
                      </a: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进行远程访问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4213">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路由器发送错误消息到这个端口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2625">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可以在这个端口上执行口令恢复</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4213">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发送路由器</a:t>
                      </a:r>
                      <a:r>
                        <a:rPr kumimoji="0" lang="zh-CN" altLang="en-US" sz="24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rPr>
                        <a:t>启动</a:t>
                      </a:r>
                      <a:r>
                        <a:rPr kumimoji="0" lang="zh-CN" altLang="en-US"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消息到这个端口</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marL="742950" indent="-285750" eaLnBrk="0" hangingPunct="0">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marL="1143000" indent="-228600" eaLnBrk="0" hangingPunct="0">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marL="1600200" indent="-228600" eaLnBrk="0" hangingPunct="0">
                        <a:lnSpc>
                          <a:spcPct val="110000"/>
                        </a:lnSpc>
                        <a:buClr>
                          <a:schemeClr val="tx1"/>
                        </a:buClr>
                        <a:buFont typeface="Arial" panose="020B0604020202020204" pitchFamily="34" charset="0"/>
                        <a:defRPr>
                          <a:solidFill>
                            <a:srgbClr val="000000"/>
                          </a:solidFill>
                          <a:latin typeface="Arial" panose="020B0604020202020204" pitchFamily="34" charset="0"/>
                          <a:ea typeface="华文细黑" panose="02010600040101010101" pitchFamily="2" charset="-122"/>
                        </a:defRPr>
                      </a:lvl4pPr>
                      <a:lvl5pPr marL="2057400" indent="-228600" eaLnBrk="0" hangingPunct="0">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marL="25146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marL="29718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marL="34290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marL="3886200" indent="-228600" eaLnBrk="0" fontAlgn="base" hangingPunct="0">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4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71438529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mtClean="0"/>
              <a:t>路由的来源（</a:t>
            </a:r>
            <a:r>
              <a:rPr lang="en-US" altLang="zh-CN" smtClean="0"/>
              <a:t>Protocol</a:t>
            </a:r>
            <a:r>
              <a:rPr lang="zh-CN" altLang="en-US" smtClean="0"/>
              <a:t>）</a:t>
            </a:r>
          </a:p>
        </p:txBody>
      </p:sp>
      <p:sp>
        <p:nvSpPr>
          <p:cNvPr id="7171" name="Rectangle 3"/>
          <p:cNvSpPr>
            <a:spLocks noChangeArrowheads="1"/>
          </p:cNvSpPr>
          <p:nvPr/>
        </p:nvSpPr>
        <p:spPr bwMode="auto">
          <a:xfrm>
            <a:off x="539750" y="946150"/>
            <a:ext cx="8135938"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187325" indent="-187325">
              <a:lnSpc>
                <a:spcPct val="60000"/>
              </a:lnSpc>
              <a:spcBef>
                <a:spcPct val="50000"/>
              </a:spcBef>
              <a:buSzPct val="60000"/>
              <a:buFont typeface="Wingdings" pitchFamily="2" charset="2"/>
              <a:buNone/>
            </a:pPr>
            <a:endParaRPr kumimoji="1" lang="en-US" altLang="zh-CN" sz="3000" b="1">
              <a:ea typeface="华文细黑" pitchFamily="2" charset="-122"/>
            </a:endParaRPr>
          </a:p>
          <a:p>
            <a:pPr marL="187325" indent="-187325">
              <a:lnSpc>
                <a:spcPct val="60000"/>
              </a:lnSpc>
              <a:spcBef>
                <a:spcPct val="50000"/>
              </a:spcBef>
              <a:buSzPct val="60000"/>
              <a:buFont typeface="Wingdings" pitchFamily="2" charset="2"/>
              <a:buChar char="l"/>
            </a:pPr>
            <a:r>
              <a:rPr kumimoji="1" lang="zh-CN" altLang="en-US" sz="3000" b="1">
                <a:ea typeface="华文细黑" pitchFamily="2" charset="-122"/>
              </a:rPr>
              <a:t>链路层协议发现的路由</a:t>
            </a:r>
            <a:r>
              <a:rPr kumimoji="1" lang="en-US" altLang="zh-CN" sz="3000" b="1">
                <a:ea typeface="华文细黑" pitchFamily="2" charset="-122"/>
              </a:rPr>
              <a:t>(</a:t>
            </a:r>
            <a:r>
              <a:rPr kumimoji="1" lang="zh-CN" altLang="en-US" sz="3000" b="1">
                <a:ea typeface="华文细黑" pitchFamily="2" charset="-122"/>
              </a:rPr>
              <a:t>直连路由</a:t>
            </a:r>
            <a:r>
              <a:rPr kumimoji="1" lang="en-US" altLang="zh-CN" sz="3000" b="1">
                <a:ea typeface="华文细黑" pitchFamily="2" charset="-122"/>
              </a:rPr>
              <a:t>)</a:t>
            </a:r>
          </a:p>
          <a:p>
            <a:pPr marL="635000" lvl="1" indent="-187325">
              <a:lnSpc>
                <a:spcPct val="90000"/>
              </a:lnSpc>
              <a:buSzPct val="70000"/>
              <a:buFont typeface="Wingdings" pitchFamily="2" charset="2"/>
              <a:buChar char="è"/>
            </a:pPr>
            <a:r>
              <a:rPr kumimoji="1" lang="zh-CN" altLang="en-US" sz="2600" b="1">
                <a:ea typeface="华文细黑" pitchFamily="2" charset="-122"/>
              </a:rPr>
              <a:t>开销小，配置简单，无需人工维护。只能发现本接口所属网段的路由。</a:t>
            </a:r>
          </a:p>
          <a:p>
            <a:pPr marL="187325" indent="-187325">
              <a:lnSpc>
                <a:spcPct val="120000"/>
              </a:lnSpc>
              <a:buSzPct val="60000"/>
              <a:buFont typeface="Wingdings" pitchFamily="2" charset="2"/>
              <a:buChar char="l"/>
            </a:pPr>
            <a:r>
              <a:rPr kumimoji="1" lang="zh-CN" altLang="en-US" sz="3000" b="1">
                <a:ea typeface="华文细黑" pitchFamily="2" charset="-122"/>
              </a:rPr>
              <a:t>手工配置静态路由（静态路由）</a:t>
            </a:r>
          </a:p>
          <a:p>
            <a:pPr marL="635000" lvl="1" indent="-187325">
              <a:lnSpc>
                <a:spcPct val="90000"/>
              </a:lnSpc>
              <a:buSzPct val="70000"/>
              <a:buFont typeface="Wingdings" pitchFamily="2" charset="2"/>
              <a:buChar char="è"/>
            </a:pPr>
            <a:r>
              <a:rPr kumimoji="1" lang="zh-CN" altLang="en-US" sz="2600" b="1">
                <a:ea typeface="华文细黑" pitchFamily="2" charset="-122"/>
              </a:rPr>
              <a:t>无开销，配置简单，需人工维护，适合简单拓扑结构的网络。</a:t>
            </a:r>
            <a:endParaRPr kumimoji="1" lang="zh-CN" altLang="en-US" sz="3000" b="1">
              <a:ea typeface="华文细黑" pitchFamily="2" charset="-122"/>
            </a:endParaRPr>
          </a:p>
          <a:p>
            <a:pPr marL="187325" indent="-187325">
              <a:lnSpc>
                <a:spcPct val="120000"/>
              </a:lnSpc>
              <a:buSzPct val="60000"/>
              <a:buFont typeface="Wingdings" pitchFamily="2" charset="2"/>
              <a:buChar char="l"/>
            </a:pPr>
            <a:r>
              <a:rPr kumimoji="1" lang="zh-CN" altLang="en-US" sz="3000" b="1">
                <a:ea typeface="华文细黑" pitchFamily="2" charset="-122"/>
              </a:rPr>
              <a:t>动态路由协议发现的路由</a:t>
            </a:r>
            <a:r>
              <a:rPr kumimoji="1" lang="en-US" altLang="zh-CN" sz="3000" b="1">
                <a:ea typeface="华文细黑" pitchFamily="2" charset="-122"/>
              </a:rPr>
              <a:t>(</a:t>
            </a:r>
            <a:r>
              <a:rPr kumimoji="1" lang="zh-CN" altLang="en-US" sz="3000" b="1">
                <a:ea typeface="华文细黑" pitchFamily="2" charset="-122"/>
              </a:rPr>
              <a:t>动态路由</a:t>
            </a:r>
            <a:r>
              <a:rPr kumimoji="1" lang="en-US" altLang="zh-CN" sz="3000" b="1">
                <a:ea typeface="华文细黑" pitchFamily="2" charset="-122"/>
              </a:rPr>
              <a:t>)</a:t>
            </a:r>
          </a:p>
          <a:p>
            <a:pPr marL="635000" lvl="1" indent="-187325">
              <a:lnSpc>
                <a:spcPct val="90000"/>
              </a:lnSpc>
              <a:buSzPct val="70000"/>
              <a:buFont typeface="Wingdings" pitchFamily="2" charset="2"/>
              <a:buChar char="è"/>
            </a:pPr>
            <a:r>
              <a:rPr kumimoji="1" lang="zh-CN" altLang="en-US" sz="2600" b="1">
                <a:ea typeface="华文细黑" pitchFamily="2" charset="-122"/>
              </a:rPr>
              <a:t>开销大，配置复杂，无需人工维护，适合复杂拓扑结构的网络。</a:t>
            </a:r>
          </a:p>
          <a:p>
            <a:pPr marL="635000" lvl="1" indent="-187325">
              <a:lnSpc>
                <a:spcPct val="90000"/>
              </a:lnSpc>
              <a:buSzPct val="70000"/>
              <a:buFont typeface="Wingdings" pitchFamily="2" charset="2"/>
              <a:buNone/>
            </a:pPr>
            <a:endParaRPr kumimoji="1" lang="en-US" altLang="zh-CN" sz="2600" b="1">
              <a:ea typeface="华文细黑" pitchFamily="2" charset="-122"/>
            </a:endParaRPr>
          </a:p>
        </p:txBody>
      </p:sp>
    </p:spTree>
    <p:extLst>
      <p:ext uri="{BB962C8B-B14F-4D97-AF65-F5344CB8AC3E}">
        <p14:creationId xmlns:p14="http://schemas.microsoft.com/office/powerpoint/2010/main" val="322558909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t>与路由协议相关的术语</a:t>
            </a:r>
            <a:endParaRPr lang="en-US" altLang="zh-CN" smtClean="0"/>
          </a:p>
        </p:txBody>
      </p:sp>
      <p:sp>
        <p:nvSpPr>
          <p:cNvPr id="9219" name="Rectangle 3"/>
          <p:cNvSpPr>
            <a:spLocks noGrp="1" noChangeArrowheads="1"/>
          </p:cNvSpPr>
          <p:nvPr>
            <p:ph type="body" idx="1"/>
          </p:nvPr>
        </p:nvSpPr>
        <p:spPr/>
        <p:txBody>
          <a:bodyPr/>
          <a:lstStyle/>
          <a:p>
            <a:pPr eaLnBrk="1" hangingPunct="1">
              <a:lnSpc>
                <a:spcPct val="100000"/>
              </a:lnSpc>
              <a:defRPr/>
            </a:pPr>
            <a:r>
              <a:rPr lang="zh-CN" altLang="en-US" dirty="0" smtClean="0"/>
              <a:t>收敛：是指网络系统中的所有路由器就网络拓扑的变化交换信息后，达到稳定的过程。</a:t>
            </a:r>
            <a:endParaRPr lang="en-US" altLang="zh-CN" dirty="0" smtClean="0"/>
          </a:p>
          <a:p>
            <a:pPr marL="0" indent="0" eaLnBrk="1" hangingPunct="1">
              <a:lnSpc>
                <a:spcPct val="100000"/>
              </a:lnSpc>
              <a:buFont typeface="Wingdings" pitchFamily="2" charset="2"/>
              <a:buNone/>
              <a:defRPr/>
            </a:pPr>
            <a:r>
              <a:rPr lang="en-US" altLang="zh-CN" dirty="0"/>
              <a:t> </a:t>
            </a:r>
            <a:r>
              <a:rPr lang="en-US" altLang="zh-CN" dirty="0" smtClean="0"/>
              <a:t>       </a:t>
            </a:r>
            <a:r>
              <a:rPr lang="zh-CN" altLang="en-US" dirty="0" smtClean="0"/>
              <a:t>具体的讲，当网络中发生了一些事件，如一台路由器失效或某一条链路失效，网络中的最佳路径可能会发生变化，路由器将这个变化的信息通告给其他路由器，并重新选择到达每个目的地的最佳路由，最后全部路由器都了解到该变化，并完成路由计算。</a:t>
            </a:r>
          </a:p>
        </p:txBody>
      </p:sp>
    </p:spTree>
    <p:extLst>
      <p:ext uri="{BB962C8B-B14F-4D97-AF65-F5344CB8AC3E}">
        <p14:creationId xmlns:p14="http://schemas.microsoft.com/office/powerpoint/2010/main" val="35903534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smtClean="0"/>
              <a:t>与路由协议相关的术语</a:t>
            </a:r>
            <a:r>
              <a:rPr lang="en-US" altLang="zh-CN" smtClean="0"/>
              <a:t>2</a:t>
            </a:r>
          </a:p>
        </p:txBody>
      </p:sp>
      <p:sp>
        <p:nvSpPr>
          <p:cNvPr id="9219" name="Rectangle 3"/>
          <p:cNvSpPr>
            <a:spLocks noGrp="1" noChangeArrowheads="1"/>
          </p:cNvSpPr>
          <p:nvPr>
            <p:ph type="body" idx="1"/>
          </p:nvPr>
        </p:nvSpPr>
        <p:spPr/>
        <p:txBody>
          <a:bodyPr/>
          <a:lstStyle/>
          <a:p>
            <a:pPr eaLnBrk="1" hangingPunct="1">
              <a:lnSpc>
                <a:spcPct val="150000"/>
              </a:lnSpc>
            </a:pPr>
            <a:r>
              <a:rPr lang="zh-CN" altLang="en-US" sz="2400" smtClean="0"/>
              <a:t>自治系统（</a:t>
            </a:r>
            <a:r>
              <a:rPr lang="en-US" altLang="zh-CN" sz="2400" smtClean="0"/>
              <a:t>AS</a:t>
            </a:r>
            <a:r>
              <a:rPr lang="zh-CN" altLang="en-US" sz="2400" smtClean="0"/>
              <a:t>）：是</a:t>
            </a:r>
            <a:r>
              <a:rPr kumimoji="1" lang="zh-CN" altLang="en-US" sz="2400" smtClean="0">
                <a:solidFill>
                  <a:schemeClr val="tx1"/>
                </a:solidFill>
              </a:rPr>
              <a:t>由同一机构管理，使用同一组选路策略的路由器的集合，也称</a:t>
            </a:r>
            <a:r>
              <a:rPr lang="zh-CN" altLang="en-US" sz="2400" smtClean="0"/>
              <a:t>做路由域。</a:t>
            </a:r>
          </a:p>
          <a:p>
            <a:pPr eaLnBrk="1" hangingPunct="1">
              <a:lnSpc>
                <a:spcPct val="150000"/>
              </a:lnSpc>
            </a:pPr>
            <a:r>
              <a:rPr lang="zh-CN" altLang="en-US" sz="2400" smtClean="0"/>
              <a:t>自治系统编号（</a:t>
            </a:r>
            <a:r>
              <a:rPr lang="en-US" altLang="zh-CN" sz="2400" smtClean="0"/>
              <a:t>ASN</a:t>
            </a:r>
            <a:r>
              <a:rPr lang="zh-CN" altLang="en-US" sz="2400" smtClean="0"/>
              <a:t>）：每个自治系统被分配一个编号，称为自治系统号。</a:t>
            </a:r>
          </a:p>
          <a:p>
            <a:pPr eaLnBrk="1" hangingPunct="1">
              <a:lnSpc>
                <a:spcPct val="150000"/>
              </a:lnSpc>
            </a:pPr>
            <a:r>
              <a:rPr lang="zh-CN" altLang="en-US" sz="2400" smtClean="0"/>
              <a:t>内部网关协议（</a:t>
            </a:r>
            <a:r>
              <a:rPr lang="en-US" altLang="zh-CN" sz="2400" smtClean="0"/>
              <a:t>IGP</a:t>
            </a:r>
            <a:r>
              <a:rPr lang="zh-CN" altLang="en-US" sz="2400" smtClean="0"/>
              <a:t>）：设计应用于一个</a:t>
            </a:r>
            <a:r>
              <a:rPr lang="en-US" altLang="zh-CN" sz="2400" smtClean="0"/>
              <a:t>AS</a:t>
            </a:r>
            <a:r>
              <a:rPr lang="zh-CN" altLang="en-US" sz="2400" smtClean="0"/>
              <a:t>内部，被称为</a:t>
            </a:r>
            <a:r>
              <a:rPr lang="en-US" altLang="zh-CN" sz="2400" smtClean="0"/>
              <a:t>IGP</a:t>
            </a:r>
            <a:r>
              <a:rPr lang="zh-CN" altLang="en-US" sz="2400" smtClean="0"/>
              <a:t>。</a:t>
            </a:r>
          </a:p>
          <a:p>
            <a:pPr eaLnBrk="1" hangingPunct="1">
              <a:lnSpc>
                <a:spcPct val="150000"/>
              </a:lnSpc>
            </a:pPr>
            <a:r>
              <a:rPr lang="zh-CN" altLang="en-US" sz="2400" smtClean="0"/>
              <a:t>外部网关协议（</a:t>
            </a:r>
            <a:r>
              <a:rPr lang="en-US" altLang="zh-CN" sz="2400" smtClean="0"/>
              <a:t>EGP</a:t>
            </a:r>
            <a:r>
              <a:rPr lang="zh-CN" altLang="en-US" sz="2400" smtClean="0"/>
              <a:t>）：设计应用于不同自治系统之间的路由协议。即，用于在不同的自治系统之间的路由器交换路由信息，被称为</a:t>
            </a:r>
            <a:r>
              <a:rPr lang="en-US" altLang="zh-CN" sz="2400" smtClean="0"/>
              <a:t>EGP</a:t>
            </a:r>
            <a:r>
              <a:rPr lang="zh-CN" altLang="en-US" sz="2400" smtClean="0"/>
              <a:t>。</a:t>
            </a:r>
          </a:p>
        </p:txBody>
      </p:sp>
    </p:spTree>
    <p:extLst>
      <p:ext uri="{BB962C8B-B14F-4D97-AF65-F5344CB8AC3E}">
        <p14:creationId xmlns:p14="http://schemas.microsoft.com/office/powerpoint/2010/main" val="7710331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mtClean="0"/>
              <a:t>与路由协议相关的术语</a:t>
            </a:r>
            <a:r>
              <a:rPr lang="en-US" altLang="zh-CN" smtClean="0"/>
              <a:t>3</a:t>
            </a:r>
          </a:p>
        </p:txBody>
      </p:sp>
      <p:sp>
        <p:nvSpPr>
          <p:cNvPr id="10243" name="Rectangle 3"/>
          <p:cNvSpPr>
            <a:spLocks noChangeArrowheads="1"/>
          </p:cNvSpPr>
          <p:nvPr/>
        </p:nvSpPr>
        <p:spPr bwMode="auto">
          <a:xfrm>
            <a:off x="611188" y="1196975"/>
            <a:ext cx="8243887"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187325" indent="-187325">
              <a:spcBef>
                <a:spcPct val="50000"/>
              </a:spcBef>
              <a:buSzPct val="60000"/>
              <a:buFont typeface="Wingdings" pitchFamily="2" charset="2"/>
              <a:buChar char="l"/>
            </a:pPr>
            <a:r>
              <a:rPr kumimoji="1" lang="zh-CN" altLang="en-US" sz="2800" b="1">
                <a:latin typeface="华文细黑" pitchFamily="2" charset="-122"/>
                <a:ea typeface="华文细黑" pitchFamily="2" charset="-122"/>
              </a:rPr>
              <a:t>路由权（</a:t>
            </a:r>
            <a:r>
              <a:rPr kumimoji="1" lang="en-US" altLang="zh-CN" sz="2800" b="1">
                <a:latin typeface="华文细黑" pitchFamily="2" charset="-122"/>
                <a:ea typeface="华文细黑" pitchFamily="2" charset="-122"/>
              </a:rPr>
              <a:t>cost</a:t>
            </a:r>
            <a:r>
              <a:rPr kumimoji="1" lang="zh-CN" altLang="en-US" sz="2800" b="1">
                <a:latin typeface="华文细黑" pitchFamily="2" charset="-122"/>
                <a:ea typeface="华文细黑" pitchFamily="2" charset="-122"/>
              </a:rPr>
              <a:t>）表示到达这条路由所指的目的地址的代价，通常以下因素会影响到路由的权值。</a:t>
            </a:r>
          </a:p>
          <a:p>
            <a:pPr marL="635000" lvl="1" indent="-187325">
              <a:lnSpc>
                <a:spcPct val="90000"/>
              </a:lnSpc>
              <a:buSzPct val="70000"/>
              <a:buFont typeface="Wingdings" pitchFamily="2" charset="2"/>
              <a:buChar char="è"/>
            </a:pPr>
            <a:r>
              <a:rPr kumimoji="1" lang="zh-CN" altLang="en-US" sz="2400">
                <a:latin typeface="华文细黑" pitchFamily="2" charset="-122"/>
                <a:ea typeface="华文细黑" pitchFamily="2" charset="-122"/>
              </a:rPr>
              <a:t>线路延迟、带宽、线路占有率、线路可信度、跳数、最大传输单元</a:t>
            </a:r>
          </a:p>
          <a:p>
            <a:pPr marL="635000" lvl="1" indent="-187325">
              <a:lnSpc>
                <a:spcPct val="90000"/>
              </a:lnSpc>
              <a:buSzPct val="70000"/>
              <a:buFont typeface="Wingdings" pitchFamily="2" charset="2"/>
              <a:buNone/>
            </a:pPr>
            <a:endParaRPr kumimoji="1" lang="zh-CN" altLang="en-US" sz="2400">
              <a:latin typeface="华文细黑" pitchFamily="2" charset="-122"/>
              <a:ea typeface="华文细黑" pitchFamily="2" charset="-122"/>
            </a:endParaRPr>
          </a:p>
          <a:p>
            <a:pPr marL="187325" indent="-187325">
              <a:buSzPct val="60000"/>
              <a:buFont typeface="Wingdings" pitchFamily="2" charset="2"/>
              <a:buChar char="l"/>
            </a:pPr>
            <a:r>
              <a:rPr kumimoji="1" lang="zh-CN" altLang="en-US" sz="2800" b="1">
                <a:latin typeface="华文细黑" pitchFamily="2" charset="-122"/>
                <a:ea typeface="华文细黑" pitchFamily="2" charset="-122"/>
              </a:rPr>
              <a:t>静态路由的权值为</a:t>
            </a:r>
            <a:r>
              <a:rPr kumimoji="1" lang="en-US" altLang="zh-CN" sz="2800" b="1">
                <a:latin typeface="华文细黑" pitchFamily="2" charset="-122"/>
                <a:ea typeface="华文细黑" pitchFamily="2" charset="-122"/>
              </a:rPr>
              <a:t>0</a:t>
            </a:r>
            <a:r>
              <a:rPr kumimoji="1" lang="zh-CN" altLang="en-US" sz="2800" b="1">
                <a:latin typeface="华文细黑" pitchFamily="2" charset="-122"/>
                <a:ea typeface="华文细黑" pitchFamily="2" charset="-122"/>
              </a:rPr>
              <a:t>。不同的动态路由协议会选择以上的一种或几种因素来计算权值。该权值只在同一种路由协议内有比较意义。不同的路由协议之间的路由权值没有可比性，也不存在换算关系。</a:t>
            </a:r>
          </a:p>
        </p:txBody>
      </p:sp>
    </p:spTree>
    <p:extLst>
      <p:ext uri="{BB962C8B-B14F-4D97-AF65-F5344CB8AC3E}">
        <p14:creationId xmlns:p14="http://schemas.microsoft.com/office/powerpoint/2010/main" val="72303218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t> </a:t>
            </a:r>
            <a:r>
              <a:rPr lang="zh-CN" altLang="en-US" smtClean="0"/>
              <a:t>按寻径算法划分</a:t>
            </a:r>
          </a:p>
        </p:txBody>
      </p:sp>
      <p:sp>
        <p:nvSpPr>
          <p:cNvPr id="11267" name="Rectangle 3"/>
          <p:cNvSpPr>
            <a:spLocks noChangeArrowheads="1"/>
          </p:cNvSpPr>
          <p:nvPr/>
        </p:nvSpPr>
        <p:spPr bwMode="auto">
          <a:xfrm>
            <a:off x="611188" y="981075"/>
            <a:ext cx="7056437"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187325" indent="-187325">
              <a:spcBef>
                <a:spcPct val="50000"/>
              </a:spcBef>
              <a:buSzPct val="60000"/>
              <a:buFont typeface="Wingdings" pitchFamily="2" charset="2"/>
              <a:buChar char="l"/>
            </a:pPr>
            <a:r>
              <a:rPr kumimoji="1" lang="zh-CN" altLang="en-US" sz="3000" b="1"/>
              <a:t>距离矢量算法（贝尔曼</a:t>
            </a:r>
            <a:r>
              <a:rPr kumimoji="1" lang="en-US" altLang="zh-CN" sz="3000" b="1"/>
              <a:t>-</a:t>
            </a:r>
            <a:r>
              <a:rPr kumimoji="1" lang="zh-CN" altLang="en-US" sz="3000" b="1"/>
              <a:t>福特算法）</a:t>
            </a:r>
            <a:endParaRPr kumimoji="1" lang="zh-CN" altLang="en-US" sz="3300" b="1"/>
          </a:p>
          <a:p>
            <a:pPr marL="635000" lvl="1" indent="-187325">
              <a:buSzPct val="70000"/>
              <a:buFont typeface="Wingdings" pitchFamily="2" charset="2"/>
              <a:buChar char="è"/>
            </a:pPr>
            <a:r>
              <a:rPr kumimoji="1" lang="en-US" altLang="zh-CN" sz="2600" b="1"/>
              <a:t>RIP</a:t>
            </a:r>
            <a:r>
              <a:rPr kumimoji="1" lang="zh-CN" altLang="en-US" sz="2600" b="1"/>
              <a:t>协议</a:t>
            </a:r>
          </a:p>
          <a:p>
            <a:pPr marL="635000" lvl="1" indent="-187325">
              <a:buSzPct val="70000"/>
              <a:buFont typeface="Wingdings" pitchFamily="2" charset="2"/>
              <a:buChar char="è"/>
            </a:pPr>
            <a:r>
              <a:rPr kumimoji="1" lang="en-US" altLang="zh-CN" sz="2600" b="1"/>
              <a:t>BGP</a:t>
            </a:r>
            <a:r>
              <a:rPr kumimoji="1" lang="zh-CN" altLang="en-US" sz="2600" b="1"/>
              <a:t>协议</a:t>
            </a:r>
          </a:p>
          <a:p>
            <a:pPr marL="187325" indent="-187325">
              <a:lnSpc>
                <a:spcPct val="120000"/>
              </a:lnSpc>
              <a:buSzPct val="60000"/>
              <a:buFont typeface="Wingdings" pitchFamily="2" charset="2"/>
              <a:buChar char="l"/>
            </a:pPr>
            <a:r>
              <a:rPr kumimoji="1" lang="zh-CN" altLang="en-US" sz="3000" b="1"/>
              <a:t>链路状态算法</a:t>
            </a:r>
          </a:p>
          <a:p>
            <a:pPr marL="635000" lvl="1" indent="-187325">
              <a:buSzPct val="70000"/>
              <a:buFont typeface="Wingdings" pitchFamily="2" charset="2"/>
              <a:buChar char="è"/>
            </a:pPr>
            <a:r>
              <a:rPr kumimoji="1" lang="en-US" altLang="zh-CN" sz="2600" b="1"/>
              <a:t>OSPF</a:t>
            </a:r>
            <a:r>
              <a:rPr kumimoji="1" lang="zh-CN" altLang="en-US" sz="2600" b="1"/>
              <a:t>协议</a:t>
            </a:r>
          </a:p>
          <a:p>
            <a:pPr marL="635000" lvl="1" indent="-187325">
              <a:buSzPct val="70000"/>
              <a:buFont typeface="Wingdings" pitchFamily="2" charset="2"/>
              <a:buChar char="è"/>
            </a:pPr>
            <a:r>
              <a:rPr kumimoji="1" lang="en-US" altLang="zh-CN" sz="2600" b="1"/>
              <a:t>IS-IS</a:t>
            </a:r>
            <a:r>
              <a:rPr kumimoji="1" lang="zh-CN" altLang="en-US" sz="2600" b="1"/>
              <a:t>协议</a:t>
            </a:r>
          </a:p>
        </p:txBody>
      </p:sp>
    </p:spTree>
    <p:extLst>
      <p:ext uri="{BB962C8B-B14F-4D97-AF65-F5344CB8AC3E}">
        <p14:creationId xmlns:p14="http://schemas.microsoft.com/office/powerpoint/2010/main" val="2186928765"/>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smtClean="0"/>
              <a:t>路由协议的基本原理</a:t>
            </a:r>
            <a:endParaRPr lang="en-US" altLang="zh-CN" smtClean="0"/>
          </a:p>
        </p:txBody>
      </p:sp>
      <p:sp>
        <p:nvSpPr>
          <p:cNvPr id="12291" name="Rectangle 3"/>
          <p:cNvSpPr>
            <a:spLocks noChangeArrowheads="1"/>
          </p:cNvSpPr>
          <p:nvPr/>
        </p:nvSpPr>
        <p:spPr bwMode="auto">
          <a:xfrm>
            <a:off x="457200" y="868909"/>
            <a:ext cx="8208963" cy="474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187325" indent="-187325">
              <a:spcBef>
                <a:spcPct val="50000"/>
              </a:spcBef>
              <a:buSzPct val="60000"/>
              <a:buFont typeface="Wingdings" pitchFamily="2" charset="2"/>
              <a:buChar char="l"/>
            </a:pPr>
            <a:r>
              <a:rPr kumimoji="1" lang="zh-CN" altLang="en-US" sz="3200" b="1" dirty="0">
                <a:ea typeface="华文细黑" pitchFamily="2" charset="-122"/>
              </a:rPr>
              <a:t>动态路由协议是做什么的</a:t>
            </a:r>
          </a:p>
          <a:p>
            <a:pPr marL="635000" lvl="1" indent="-187325">
              <a:buSzPct val="70000"/>
              <a:buFont typeface="Wingdings" pitchFamily="2" charset="2"/>
              <a:buChar char="è"/>
            </a:pPr>
            <a:r>
              <a:rPr kumimoji="1" lang="zh-CN" altLang="en-US" sz="2800" b="1" dirty="0">
                <a:ea typeface="华文细黑" pitchFamily="2" charset="-122"/>
              </a:rPr>
              <a:t>自动地维护路由表。计算某个路由器到网络中其它目的地的最佳路径。</a:t>
            </a:r>
          </a:p>
          <a:p>
            <a:pPr marL="187325" indent="-187325">
              <a:buSzPct val="60000"/>
              <a:buFont typeface="Wingdings" pitchFamily="2" charset="2"/>
              <a:buChar char="l"/>
            </a:pPr>
            <a:r>
              <a:rPr kumimoji="1" lang="zh-CN" altLang="en-US" sz="3200" b="1" dirty="0">
                <a:ea typeface="华文细黑" pitchFamily="2" charset="-122"/>
              </a:rPr>
              <a:t>如何做到这一点</a:t>
            </a:r>
          </a:p>
          <a:p>
            <a:pPr marL="635000" lvl="1" indent="-187325">
              <a:buSzPct val="70000"/>
              <a:buFont typeface="Wingdings" pitchFamily="2" charset="2"/>
              <a:buChar char="è"/>
            </a:pPr>
            <a:r>
              <a:rPr kumimoji="1" lang="zh-CN" altLang="en-US" sz="2600" b="1" dirty="0">
                <a:ea typeface="华文细黑" pitchFamily="2" charset="-122"/>
              </a:rPr>
              <a:t>路由器将</a:t>
            </a:r>
            <a:r>
              <a:rPr kumimoji="1" lang="zh-CN" altLang="en-US" sz="2600" b="1" dirty="0">
                <a:solidFill>
                  <a:srgbClr val="CC0000"/>
                </a:solidFill>
                <a:ea typeface="华文细黑" pitchFamily="2" charset="-122"/>
              </a:rPr>
              <a:t>自己已知的路由信息</a:t>
            </a:r>
            <a:r>
              <a:rPr kumimoji="1" lang="zh-CN" altLang="en-US" sz="2600" b="1" dirty="0">
                <a:ea typeface="华文细黑" pitchFamily="2" charset="-122"/>
              </a:rPr>
              <a:t>发给其相邻的路由器，收到信息的路由器将此信息和自己当前的路由信息进行比较、整合，然后运行某种算法，从而计算出新的到每个目的地的最佳路径，进而更新其路由表。网络中所有的路由器都这样做，最终每台路由器都会了解到网络中所有的路由信息，并形成完整的路由表。</a:t>
            </a:r>
          </a:p>
        </p:txBody>
      </p:sp>
    </p:spTree>
    <p:extLst>
      <p:ext uri="{BB962C8B-B14F-4D97-AF65-F5344CB8AC3E}">
        <p14:creationId xmlns:p14="http://schemas.microsoft.com/office/powerpoint/2010/main" val="259903396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mtClean="0"/>
              <a:t>路由协议的基本原理</a:t>
            </a:r>
            <a:r>
              <a:rPr lang="en-US" altLang="zh-CN" smtClean="0"/>
              <a:t>2</a:t>
            </a:r>
          </a:p>
        </p:txBody>
      </p:sp>
      <p:sp>
        <p:nvSpPr>
          <p:cNvPr id="16387" name="Rectangle 3"/>
          <p:cNvSpPr>
            <a:spLocks noChangeArrowheads="1"/>
          </p:cNvSpPr>
          <p:nvPr/>
        </p:nvSpPr>
        <p:spPr bwMode="auto">
          <a:xfrm>
            <a:off x="539750" y="1693863"/>
            <a:ext cx="8280400" cy="391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187325" indent="-187325" eaLnBrk="0" hangingPunct="0">
              <a:lnSpc>
                <a:spcPct val="110000"/>
              </a:lnSpc>
              <a:buClr>
                <a:schemeClr val="tx1"/>
              </a:buClr>
              <a:buFont typeface="Wingdings" pitchFamily="2" charset="2"/>
              <a:buChar char="l"/>
              <a:defRPr sz="2800" b="1">
                <a:solidFill>
                  <a:srgbClr val="000000"/>
                </a:solidFill>
                <a:latin typeface="Arial" charset="0"/>
                <a:ea typeface="华文细黑" pitchFamily="2" charset="-122"/>
              </a:defRPr>
            </a:lvl1pPr>
            <a:lvl2pPr marL="635000" indent="-187325" eaLnBrk="0" hangingPunct="0">
              <a:lnSpc>
                <a:spcPct val="110000"/>
              </a:lnSpc>
              <a:buClr>
                <a:schemeClr val="tx1"/>
              </a:buClr>
              <a:buFont typeface="Wingdings" pitchFamily="2" charset="2"/>
              <a:buChar char="à"/>
              <a:defRPr sz="2400">
                <a:solidFill>
                  <a:srgbClr val="000000"/>
                </a:solidFill>
                <a:latin typeface="Arial" charset="0"/>
                <a:ea typeface="华文细黑" pitchFamily="2" charset="-122"/>
              </a:defRPr>
            </a:lvl2pPr>
            <a:lvl3pPr marL="1143000" indent="-228600" eaLnBrk="0" hangingPunct="0">
              <a:lnSpc>
                <a:spcPct val="110000"/>
              </a:lnSpc>
              <a:buClr>
                <a:schemeClr val="tx1"/>
              </a:buClr>
              <a:buFont typeface="Wingdings" pitchFamily="2" charset="2"/>
              <a:buChar char="Ø"/>
              <a:defRPr sz="2000">
                <a:solidFill>
                  <a:srgbClr val="000000"/>
                </a:solidFill>
                <a:latin typeface="Arial" charset="0"/>
                <a:ea typeface="华文细黑" pitchFamily="2" charset="-122"/>
              </a:defRPr>
            </a:lvl3pPr>
            <a:lvl4pPr marL="1600200" indent="-228600" eaLnBrk="0" hangingPunct="0">
              <a:lnSpc>
                <a:spcPct val="110000"/>
              </a:lnSpc>
              <a:buClr>
                <a:schemeClr val="tx1"/>
              </a:buClr>
              <a:buFont typeface="Arial" charset="0"/>
              <a:buChar char="—"/>
              <a:defRPr>
                <a:solidFill>
                  <a:srgbClr val="000000"/>
                </a:solidFill>
                <a:latin typeface="Arial" charset="0"/>
                <a:ea typeface="华文细黑" pitchFamily="2" charset="-122"/>
              </a:defRPr>
            </a:lvl4pPr>
            <a:lvl5pPr marL="2057400" indent="-228600" eaLnBrk="0" hangingPunct="0">
              <a:lnSpc>
                <a:spcPct val="110000"/>
              </a:lnSpc>
              <a:buClr>
                <a:schemeClr val="tx1"/>
              </a:buClr>
              <a:buFont typeface="Wingdings" pitchFamily="2" charset="2"/>
              <a:buChar char="Ü"/>
              <a:defRPr sz="1600">
                <a:solidFill>
                  <a:srgbClr val="000000"/>
                </a:solidFill>
                <a:latin typeface="Arial" charset="0"/>
                <a:ea typeface="华文细黑" pitchFamily="2" charset="-122"/>
              </a:defRPr>
            </a:lvl5pPr>
            <a:lvl6pPr marL="2514600" indent="-228600" eaLnBrk="0" fontAlgn="base" hangingPunct="0">
              <a:lnSpc>
                <a:spcPct val="110000"/>
              </a:lnSpc>
              <a:spcBef>
                <a:spcPct val="0"/>
              </a:spcBef>
              <a:spcAft>
                <a:spcPct val="0"/>
              </a:spcAft>
              <a:buClr>
                <a:schemeClr val="tx1"/>
              </a:buClr>
              <a:buFont typeface="Wingdings" pitchFamily="2" charset="2"/>
              <a:buChar char="Ü"/>
              <a:defRPr sz="1600">
                <a:solidFill>
                  <a:srgbClr val="000000"/>
                </a:solidFill>
                <a:latin typeface="Arial" charset="0"/>
                <a:ea typeface="华文细黑" pitchFamily="2" charset="-122"/>
              </a:defRPr>
            </a:lvl6pPr>
            <a:lvl7pPr marL="2971800" indent="-228600" eaLnBrk="0" fontAlgn="base" hangingPunct="0">
              <a:lnSpc>
                <a:spcPct val="110000"/>
              </a:lnSpc>
              <a:spcBef>
                <a:spcPct val="0"/>
              </a:spcBef>
              <a:spcAft>
                <a:spcPct val="0"/>
              </a:spcAft>
              <a:buClr>
                <a:schemeClr val="tx1"/>
              </a:buClr>
              <a:buFont typeface="Wingdings" pitchFamily="2" charset="2"/>
              <a:buChar char="Ü"/>
              <a:defRPr sz="1600">
                <a:solidFill>
                  <a:srgbClr val="000000"/>
                </a:solidFill>
                <a:latin typeface="Arial" charset="0"/>
                <a:ea typeface="华文细黑" pitchFamily="2" charset="-122"/>
              </a:defRPr>
            </a:lvl7pPr>
            <a:lvl8pPr marL="3429000" indent="-228600" eaLnBrk="0" fontAlgn="base" hangingPunct="0">
              <a:lnSpc>
                <a:spcPct val="110000"/>
              </a:lnSpc>
              <a:spcBef>
                <a:spcPct val="0"/>
              </a:spcBef>
              <a:spcAft>
                <a:spcPct val="0"/>
              </a:spcAft>
              <a:buClr>
                <a:schemeClr val="tx1"/>
              </a:buClr>
              <a:buFont typeface="Wingdings" pitchFamily="2" charset="2"/>
              <a:buChar char="Ü"/>
              <a:defRPr sz="1600">
                <a:solidFill>
                  <a:srgbClr val="000000"/>
                </a:solidFill>
                <a:latin typeface="Arial" charset="0"/>
                <a:ea typeface="华文细黑" pitchFamily="2" charset="-122"/>
              </a:defRPr>
            </a:lvl8pPr>
            <a:lvl9pPr marL="3886200" indent="-228600" eaLnBrk="0" fontAlgn="base" hangingPunct="0">
              <a:lnSpc>
                <a:spcPct val="110000"/>
              </a:lnSpc>
              <a:spcBef>
                <a:spcPct val="0"/>
              </a:spcBef>
              <a:spcAft>
                <a:spcPct val="0"/>
              </a:spcAft>
              <a:buClr>
                <a:schemeClr val="tx1"/>
              </a:buClr>
              <a:buFont typeface="Wingdings" pitchFamily="2" charset="2"/>
              <a:buChar char="Ü"/>
              <a:defRPr sz="1600">
                <a:solidFill>
                  <a:srgbClr val="000000"/>
                </a:solidFill>
                <a:latin typeface="Arial" charset="0"/>
                <a:ea typeface="华文细黑" pitchFamily="2" charset="-122"/>
              </a:defRPr>
            </a:lvl9pPr>
          </a:lstStyle>
          <a:p>
            <a:pPr marL="0" indent="0" eaLnBrk="1" hangingPunct="1">
              <a:lnSpc>
                <a:spcPct val="100000"/>
              </a:lnSpc>
              <a:spcBef>
                <a:spcPct val="50000"/>
              </a:spcBef>
              <a:buClrTx/>
              <a:buSzPct val="60000"/>
              <a:buFont typeface="Wingdings" pitchFamily="2" charset="2"/>
              <a:buNone/>
              <a:defRPr/>
            </a:pPr>
            <a:r>
              <a:rPr kumimoji="1" lang="zh-CN" altLang="en-US" sz="2400" dirty="0" smtClean="0">
                <a:solidFill>
                  <a:schemeClr val="tx1"/>
                </a:solidFill>
              </a:rPr>
              <a:t>要达到这一目标：</a:t>
            </a:r>
            <a:endParaRPr kumimoji="1" lang="en-US" altLang="zh-CN" sz="2400" dirty="0" smtClean="0">
              <a:solidFill>
                <a:schemeClr val="tx1"/>
              </a:solidFill>
            </a:endParaRPr>
          </a:p>
          <a:p>
            <a:pPr eaLnBrk="1" hangingPunct="1">
              <a:lnSpc>
                <a:spcPct val="100000"/>
              </a:lnSpc>
              <a:spcBef>
                <a:spcPct val="50000"/>
              </a:spcBef>
              <a:buClrTx/>
              <a:buSzPct val="60000"/>
              <a:defRPr/>
            </a:pPr>
            <a:r>
              <a:rPr kumimoji="1" lang="zh-CN" altLang="en-US" sz="2400" dirty="0" smtClean="0">
                <a:solidFill>
                  <a:schemeClr val="tx1"/>
                </a:solidFill>
              </a:rPr>
              <a:t>每种路由协议都有自己的语言（相应的路由协议报文），如果两台路由器都实现了某种路由协议并已经启动该协议，则具备了相互通信的基础</a:t>
            </a:r>
          </a:p>
          <a:p>
            <a:pPr eaLnBrk="1" hangingPunct="1">
              <a:lnSpc>
                <a:spcPct val="100000"/>
              </a:lnSpc>
              <a:spcBef>
                <a:spcPct val="50000"/>
              </a:spcBef>
              <a:buClrTx/>
              <a:buSzPct val="60000"/>
              <a:defRPr/>
            </a:pPr>
            <a:r>
              <a:rPr kumimoji="1" lang="zh-CN" altLang="en-US" sz="2400" dirty="0" smtClean="0">
                <a:solidFill>
                  <a:schemeClr val="tx1"/>
                </a:solidFill>
              </a:rPr>
              <a:t>一台新加入的路由器应该主动把自己介绍给网段内的其它路由器。通过发送广播报文给其邻居路由器来做到这一点。</a:t>
            </a:r>
          </a:p>
          <a:p>
            <a:pPr eaLnBrk="1" hangingPunct="1">
              <a:lnSpc>
                <a:spcPct val="100000"/>
              </a:lnSpc>
              <a:spcBef>
                <a:spcPct val="50000"/>
              </a:spcBef>
              <a:buClrTx/>
              <a:buSzPct val="60000"/>
              <a:defRPr/>
            </a:pPr>
            <a:r>
              <a:rPr kumimoji="1" lang="zh-CN" altLang="en-US" sz="2400" dirty="0" smtClean="0">
                <a:solidFill>
                  <a:schemeClr val="tx1"/>
                </a:solidFill>
              </a:rPr>
              <a:t>要能够监测到某台设备或链路失效这种异常情况，需要邻居路由器之间的周期性地发送表示保持活动的报文。</a:t>
            </a:r>
          </a:p>
          <a:p>
            <a:pPr lvl="1" eaLnBrk="1" hangingPunct="1">
              <a:lnSpc>
                <a:spcPct val="100000"/>
              </a:lnSpc>
              <a:buClrTx/>
              <a:buSzPct val="70000"/>
              <a:buFont typeface="Wingdings" pitchFamily="2" charset="2"/>
              <a:buChar char="è"/>
              <a:defRPr/>
            </a:pPr>
            <a:endParaRPr kumimoji="1" lang="en-US" altLang="zh-CN" sz="2000" b="1" dirty="0" smtClean="0">
              <a:solidFill>
                <a:srgbClr val="333399"/>
              </a:solidFill>
            </a:endParaRPr>
          </a:p>
        </p:txBody>
      </p:sp>
    </p:spTree>
    <p:extLst>
      <p:ext uri="{BB962C8B-B14F-4D97-AF65-F5344CB8AC3E}">
        <p14:creationId xmlns:p14="http://schemas.microsoft.com/office/powerpoint/2010/main" val="42447708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t> </a:t>
            </a:r>
            <a:r>
              <a:rPr lang="zh-CN" altLang="en-US" smtClean="0"/>
              <a:t>衡量路由协议的一些性能指标</a:t>
            </a:r>
          </a:p>
        </p:txBody>
      </p:sp>
      <p:sp>
        <p:nvSpPr>
          <p:cNvPr id="14339" name="Rectangle 3"/>
          <p:cNvSpPr>
            <a:spLocks noChangeArrowheads="1"/>
          </p:cNvSpPr>
          <p:nvPr/>
        </p:nvSpPr>
        <p:spPr bwMode="auto">
          <a:xfrm>
            <a:off x="684213" y="942975"/>
            <a:ext cx="8208962"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187325" indent="-187325">
              <a:spcBef>
                <a:spcPct val="50000"/>
              </a:spcBef>
              <a:buSzPct val="60000"/>
              <a:buFont typeface="Wingdings" pitchFamily="2" charset="2"/>
              <a:buChar char="l"/>
            </a:pPr>
            <a:r>
              <a:rPr kumimoji="1" lang="zh-CN" altLang="en-US" sz="3000" b="1">
                <a:ea typeface="华文细黑" pitchFamily="2" charset="-122"/>
              </a:rPr>
              <a:t>正确性</a:t>
            </a:r>
            <a:endParaRPr kumimoji="1" lang="zh-CN" altLang="en-US" sz="3300" b="1">
              <a:ea typeface="华文细黑" pitchFamily="2" charset="-122"/>
            </a:endParaRPr>
          </a:p>
          <a:p>
            <a:pPr marL="635000" lvl="1" indent="-187325">
              <a:buSzPct val="70000"/>
              <a:buFont typeface="Wingdings" pitchFamily="2" charset="2"/>
              <a:buNone/>
            </a:pPr>
            <a:r>
              <a:rPr kumimoji="1" lang="zh-CN" altLang="en-US" sz="2600" b="1">
                <a:ea typeface="华文细黑" pitchFamily="2" charset="-122"/>
              </a:rPr>
              <a:t>能够正确找到最优的路由，并且不应该有环路。</a:t>
            </a:r>
          </a:p>
          <a:p>
            <a:pPr marL="187325" indent="-187325">
              <a:lnSpc>
                <a:spcPct val="120000"/>
              </a:lnSpc>
              <a:buSzPct val="60000"/>
              <a:buFont typeface="Wingdings" pitchFamily="2" charset="2"/>
              <a:buChar char="l"/>
            </a:pPr>
            <a:r>
              <a:rPr kumimoji="1" lang="zh-CN" altLang="en-US" sz="3000" b="1">
                <a:ea typeface="华文细黑" pitchFamily="2" charset="-122"/>
              </a:rPr>
              <a:t>快收敛</a:t>
            </a:r>
          </a:p>
          <a:p>
            <a:pPr marL="635000" lvl="1" indent="-187325">
              <a:buSzPct val="70000"/>
              <a:buFont typeface="Wingdings" pitchFamily="2" charset="2"/>
              <a:buNone/>
            </a:pPr>
            <a:r>
              <a:rPr kumimoji="1" lang="zh-CN" altLang="en-US" sz="2600" b="1">
                <a:ea typeface="华文细黑" pitchFamily="2" charset="-122"/>
              </a:rPr>
              <a:t>当网络的拓扑结构发生变化之后，全体路由器能够迅速了解该变化，并且重算最佳路由达到稳定。</a:t>
            </a:r>
            <a:endParaRPr kumimoji="1" lang="zh-CN" altLang="en-US" sz="3000" b="1">
              <a:ea typeface="华文细黑" pitchFamily="2" charset="-122"/>
            </a:endParaRPr>
          </a:p>
          <a:p>
            <a:pPr marL="187325" indent="-187325">
              <a:lnSpc>
                <a:spcPct val="120000"/>
              </a:lnSpc>
              <a:buSzPct val="60000"/>
              <a:buFont typeface="Wingdings" pitchFamily="2" charset="2"/>
              <a:buChar char="l"/>
            </a:pPr>
            <a:r>
              <a:rPr kumimoji="1" lang="zh-CN" altLang="en-US" sz="3000" b="1">
                <a:ea typeface="华文细黑" pitchFamily="2" charset="-122"/>
              </a:rPr>
              <a:t>低开销</a:t>
            </a:r>
          </a:p>
          <a:p>
            <a:pPr marL="635000" lvl="1" indent="-187325">
              <a:buSzPct val="70000"/>
              <a:buFont typeface="Wingdings" pitchFamily="2" charset="2"/>
              <a:buNone/>
            </a:pPr>
            <a:r>
              <a:rPr kumimoji="1" lang="zh-CN" altLang="en-US" sz="2600" b="1">
                <a:ea typeface="华文细黑" pitchFamily="2" charset="-122"/>
              </a:rPr>
              <a:t>协议自身的开销（内存、</a:t>
            </a:r>
            <a:r>
              <a:rPr kumimoji="1" lang="en-US" altLang="zh-CN" sz="2600" b="1">
                <a:ea typeface="华文细黑" pitchFamily="2" charset="-122"/>
              </a:rPr>
              <a:t>CPU</a:t>
            </a:r>
            <a:r>
              <a:rPr kumimoji="1" lang="zh-CN" altLang="en-US" sz="2600" b="1">
                <a:ea typeface="华文细黑" pitchFamily="2" charset="-122"/>
              </a:rPr>
              <a:t>、网络带宽）尽量小。</a:t>
            </a:r>
            <a:endParaRPr kumimoji="1" lang="zh-CN" altLang="en-US" sz="3000" b="1">
              <a:ea typeface="华文细黑" pitchFamily="2" charset="-122"/>
            </a:endParaRPr>
          </a:p>
          <a:p>
            <a:pPr marL="187325" indent="-187325">
              <a:lnSpc>
                <a:spcPct val="120000"/>
              </a:lnSpc>
              <a:buSzPct val="60000"/>
              <a:buFont typeface="Wingdings" pitchFamily="2" charset="2"/>
              <a:buChar char="l"/>
            </a:pPr>
            <a:r>
              <a:rPr kumimoji="1" lang="zh-CN" altLang="en-US" sz="3000" b="1">
                <a:ea typeface="华文细黑" pitchFamily="2" charset="-122"/>
              </a:rPr>
              <a:t>安全性</a:t>
            </a:r>
          </a:p>
          <a:p>
            <a:pPr marL="635000" lvl="1" indent="-187325">
              <a:buSzPct val="70000"/>
              <a:buFont typeface="Wingdings" pitchFamily="2" charset="2"/>
              <a:buNone/>
            </a:pPr>
            <a:r>
              <a:rPr kumimoji="1" lang="zh-CN" altLang="en-US" sz="2600" b="1">
                <a:ea typeface="华文细黑" pitchFamily="2" charset="-122"/>
              </a:rPr>
              <a:t>协议自身不易受攻击，有安全机制。</a:t>
            </a:r>
            <a:endParaRPr kumimoji="1" lang="zh-CN" altLang="en-US" sz="3000" b="1">
              <a:ea typeface="华文细黑" pitchFamily="2" charset="-122"/>
            </a:endParaRPr>
          </a:p>
          <a:p>
            <a:pPr marL="187325" indent="-187325">
              <a:lnSpc>
                <a:spcPct val="120000"/>
              </a:lnSpc>
              <a:buSzPct val="60000"/>
              <a:buFont typeface="Wingdings" pitchFamily="2" charset="2"/>
              <a:buChar char="l"/>
            </a:pPr>
            <a:r>
              <a:rPr kumimoji="1" lang="zh-CN" altLang="en-US" sz="3000" b="1">
                <a:ea typeface="华文细黑" pitchFamily="2" charset="-122"/>
              </a:rPr>
              <a:t>普适性</a:t>
            </a:r>
          </a:p>
          <a:p>
            <a:pPr marL="635000" lvl="1" indent="-187325">
              <a:buSzPct val="70000"/>
              <a:buFont typeface="Wingdings" pitchFamily="2" charset="2"/>
              <a:buNone/>
            </a:pPr>
            <a:r>
              <a:rPr kumimoji="1" lang="zh-CN" altLang="en-US" sz="2600" b="1">
                <a:ea typeface="华文细黑" pitchFamily="2" charset="-122"/>
              </a:rPr>
              <a:t>适应各种拓扑结构和规模的网络。</a:t>
            </a:r>
          </a:p>
        </p:txBody>
      </p:sp>
    </p:spTree>
    <p:extLst>
      <p:ext uri="{BB962C8B-B14F-4D97-AF65-F5344CB8AC3E}">
        <p14:creationId xmlns:p14="http://schemas.microsoft.com/office/powerpoint/2010/main" val="236219816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zh-CN" altLang="en-US" smtClean="0"/>
              <a:t>距离矢量路由协议</a:t>
            </a:r>
          </a:p>
        </p:txBody>
      </p:sp>
      <p:sp>
        <p:nvSpPr>
          <p:cNvPr id="15363" name="Rectangle 3"/>
          <p:cNvSpPr>
            <a:spLocks noGrp="1" noChangeArrowheads="1"/>
          </p:cNvSpPr>
          <p:nvPr>
            <p:ph type="body" idx="1"/>
          </p:nvPr>
        </p:nvSpPr>
        <p:spPr>
          <a:xfrm>
            <a:off x="352425" y="784225"/>
            <a:ext cx="8364538" cy="5330825"/>
          </a:xfrm>
        </p:spPr>
        <p:txBody>
          <a:bodyPr/>
          <a:lstStyle/>
          <a:p>
            <a:pPr eaLnBrk="1" hangingPunct="1"/>
            <a:r>
              <a:rPr lang="zh-CN" altLang="en-US" sz="1800" smtClean="0"/>
              <a:t>路由器定期广播自己所掌握的路由信息</a:t>
            </a:r>
            <a:r>
              <a:rPr lang="en-US" altLang="zh-CN" sz="1800" smtClean="0"/>
              <a:t>,</a:t>
            </a:r>
            <a:r>
              <a:rPr lang="zh-CN" altLang="en-US" sz="1800" smtClean="0"/>
              <a:t> 包括所能到达的目的地以及到每个目的地的距离</a:t>
            </a:r>
            <a:r>
              <a:rPr lang="en-US" altLang="zh-CN" sz="1800" smtClean="0"/>
              <a:t>(</a:t>
            </a:r>
            <a:r>
              <a:rPr lang="zh-CN" altLang="en-US" sz="1800" smtClean="0"/>
              <a:t>比如用跳数来衡量</a:t>
            </a:r>
            <a:r>
              <a:rPr lang="en-US" altLang="zh-CN" sz="1800" smtClean="0"/>
              <a:t>).</a:t>
            </a:r>
            <a:r>
              <a:rPr lang="zh-CN" altLang="en-US" sz="1800" smtClean="0"/>
              <a:t>收到报文的路由器将此信息和自己当前路由信息相比较</a:t>
            </a:r>
            <a:r>
              <a:rPr lang="en-US" altLang="zh-CN" sz="1800" smtClean="0"/>
              <a:t>,</a:t>
            </a:r>
            <a:r>
              <a:rPr lang="zh-CN" altLang="en-US" sz="1800" smtClean="0"/>
              <a:t>从中计算出一张新的路由表，并继续发送出去。</a:t>
            </a:r>
          </a:p>
        </p:txBody>
      </p:sp>
      <p:grpSp>
        <p:nvGrpSpPr>
          <p:cNvPr id="15364" name="组合 1"/>
          <p:cNvGrpSpPr>
            <a:grpSpLocks/>
          </p:cNvGrpSpPr>
          <p:nvPr/>
        </p:nvGrpSpPr>
        <p:grpSpPr bwMode="auto">
          <a:xfrm>
            <a:off x="900113" y="1841500"/>
            <a:ext cx="7127875" cy="4540250"/>
            <a:chOff x="827088" y="1592263"/>
            <a:chExt cx="7200900" cy="4789487"/>
          </a:xfrm>
        </p:grpSpPr>
        <p:sp>
          <p:nvSpPr>
            <p:cNvPr id="15365" name="Line 38"/>
            <p:cNvSpPr>
              <a:spLocks noChangeShapeType="1"/>
            </p:cNvSpPr>
            <p:nvPr/>
          </p:nvSpPr>
          <p:spPr bwMode="auto">
            <a:xfrm>
              <a:off x="2987675" y="4259263"/>
              <a:ext cx="792163" cy="647700"/>
            </a:xfrm>
            <a:prstGeom prst="line">
              <a:avLst/>
            </a:prstGeom>
            <a:noFill/>
            <a:ln w="104775">
              <a:solidFill>
                <a:srgbClr val="00A8F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5366" name="Line 39"/>
            <p:cNvSpPr>
              <a:spLocks noChangeShapeType="1"/>
            </p:cNvSpPr>
            <p:nvPr/>
          </p:nvSpPr>
          <p:spPr bwMode="auto">
            <a:xfrm>
              <a:off x="1547813" y="4548188"/>
              <a:ext cx="1512887" cy="1368425"/>
            </a:xfrm>
            <a:prstGeom prst="line">
              <a:avLst/>
            </a:prstGeom>
            <a:noFill/>
            <a:ln w="76200">
              <a:solidFill>
                <a:srgbClr val="E7B705"/>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pic>
          <p:nvPicPr>
            <p:cNvPr id="15367" name="Picture 40" descr="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3324225"/>
              <a:ext cx="158432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Rectangle 41"/>
            <p:cNvSpPr>
              <a:spLocks noChangeArrowheads="1"/>
            </p:cNvSpPr>
            <p:nvPr/>
          </p:nvSpPr>
          <p:spPr bwMode="auto">
            <a:xfrm>
              <a:off x="900113" y="3319463"/>
              <a:ext cx="1727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a:ea typeface="华文细黑" pitchFamily="2" charset="-122"/>
                </a:rPr>
                <a:t>Routing Table</a:t>
              </a:r>
            </a:p>
          </p:txBody>
        </p:sp>
        <p:pic>
          <p:nvPicPr>
            <p:cNvPr id="15369" name="Picture 42" descr="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8838" y="3324225"/>
              <a:ext cx="1584325"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70" name="Rectangle 43"/>
            <p:cNvSpPr>
              <a:spLocks noChangeArrowheads="1"/>
            </p:cNvSpPr>
            <p:nvPr/>
          </p:nvSpPr>
          <p:spPr bwMode="auto">
            <a:xfrm>
              <a:off x="5938838" y="3319463"/>
              <a:ext cx="18018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a:ea typeface="华文细黑" pitchFamily="2" charset="-122"/>
                </a:rPr>
                <a:t>Routing Table</a:t>
              </a:r>
            </a:p>
          </p:txBody>
        </p:sp>
        <p:pic>
          <p:nvPicPr>
            <p:cNvPr id="15371" name="Picture 44" descr="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5013" y="1595438"/>
              <a:ext cx="1584325"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72" name="Rectangle 45"/>
            <p:cNvSpPr>
              <a:spLocks noChangeArrowheads="1"/>
            </p:cNvSpPr>
            <p:nvPr/>
          </p:nvSpPr>
          <p:spPr bwMode="auto">
            <a:xfrm>
              <a:off x="3205163" y="1592263"/>
              <a:ext cx="16557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a:ea typeface="华文细黑" pitchFamily="2" charset="-122"/>
                </a:rPr>
                <a:t>Routing Table</a:t>
              </a:r>
            </a:p>
          </p:txBody>
        </p:sp>
        <p:pic>
          <p:nvPicPr>
            <p:cNvPr id="15373" name="Picture 46" descr="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3575" y="5195888"/>
              <a:ext cx="1784350"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74" name="Rectangle 47"/>
            <p:cNvSpPr>
              <a:spLocks noChangeArrowheads="1"/>
            </p:cNvSpPr>
            <p:nvPr/>
          </p:nvSpPr>
          <p:spPr bwMode="auto">
            <a:xfrm>
              <a:off x="3348038" y="5192713"/>
              <a:ext cx="165576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a:ea typeface="华文细黑" pitchFamily="2" charset="-122"/>
                </a:rPr>
                <a:t>Routing Table</a:t>
              </a:r>
            </a:p>
          </p:txBody>
        </p:sp>
        <p:sp>
          <p:nvSpPr>
            <p:cNvPr id="15375" name="Rectangle 48"/>
            <p:cNvSpPr>
              <a:spLocks noChangeArrowheads="1"/>
            </p:cNvSpPr>
            <p:nvPr/>
          </p:nvSpPr>
          <p:spPr bwMode="auto">
            <a:xfrm>
              <a:off x="1258888" y="3611563"/>
              <a:ext cx="10096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tx1"/>
                </a:buClr>
                <a:buFont typeface="Wingdings" pitchFamily="2" charset="2"/>
                <a:buNone/>
              </a:pPr>
              <a:r>
                <a:rPr lang="en-US" altLang="zh-CN" sz="2400">
                  <a:ea typeface="华文细黑" pitchFamily="2" charset="-122"/>
                </a:rPr>
                <a:t>------</a:t>
              </a:r>
            </a:p>
            <a:p>
              <a:pPr marL="342900" indent="-342900">
                <a:buClr>
                  <a:schemeClr val="tx1"/>
                </a:buClr>
                <a:buFont typeface="Wingdings" pitchFamily="2" charset="2"/>
                <a:buNone/>
              </a:pPr>
              <a:r>
                <a:rPr lang="en-US" altLang="zh-CN" sz="2400">
                  <a:ea typeface="华文细黑" pitchFamily="2" charset="-122"/>
                </a:rPr>
                <a:t>------</a:t>
              </a:r>
            </a:p>
          </p:txBody>
        </p:sp>
        <p:sp>
          <p:nvSpPr>
            <p:cNvPr id="15376" name="Rectangle 49"/>
            <p:cNvSpPr>
              <a:spLocks noChangeArrowheads="1"/>
            </p:cNvSpPr>
            <p:nvPr/>
          </p:nvSpPr>
          <p:spPr bwMode="auto">
            <a:xfrm>
              <a:off x="3706813" y="5411788"/>
              <a:ext cx="1225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tx1"/>
                </a:buClr>
                <a:buFont typeface="Wingdings" pitchFamily="2" charset="2"/>
                <a:buNone/>
              </a:pPr>
              <a:r>
                <a:rPr lang="en-US" altLang="zh-CN" sz="2400">
                  <a:ea typeface="华文细黑" pitchFamily="2" charset="-122"/>
                </a:rPr>
                <a:t>------</a:t>
              </a:r>
            </a:p>
            <a:p>
              <a:pPr marL="342900" indent="-342900">
                <a:buClr>
                  <a:schemeClr val="tx1"/>
                </a:buClr>
                <a:buFont typeface="Wingdings" pitchFamily="2" charset="2"/>
                <a:buNone/>
              </a:pPr>
              <a:r>
                <a:rPr lang="en-US" altLang="zh-CN" sz="2400">
                  <a:ea typeface="华文细黑" pitchFamily="2" charset="-122"/>
                </a:rPr>
                <a:t>------</a:t>
              </a:r>
            </a:p>
          </p:txBody>
        </p:sp>
        <p:sp>
          <p:nvSpPr>
            <p:cNvPr id="15377" name="Rectangle 50"/>
            <p:cNvSpPr>
              <a:spLocks noChangeArrowheads="1"/>
            </p:cNvSpPr>
            <p:nvPr/>
          </p:nvSpPr>
          <p:spPr bwMode="auto">
            <a:xfrm>
              <a:off x="3635375" y="1841500"/>
              <a:ext cx="1512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tx1"/>
                </a:buClr>
                <a:buFont typeface="Wingdings" pitchFamily="2" charset="2"/>
                <a:buNone/>
              </a:pPr>
              <a:r>
                <a:rPr lang="en-US" altLang="zh-CN" sz="2400">
                  <a:ea typeface="华文细黑" pitchFamily="2" charset="-122"/>
                </a:rPr>
                <a:t>------</a:t>
              </a:r>
            </a:p>
            <a:p>
              <a:pPr marL="342900" indent="-342900">
                <a:buClr>
                  <a:schemeClr val="tx1"/>
                </a:buClr>
                <a:buFont typeface="Wingdings" pitchFamily="2" charset="2"/>
                <a:buNone/>
              </a:pPr>
              <a:r>
                <a:rPr lang="en-US" altLang="zh-CN" sz="2400">
                  <a:ea typeface="华文细黑" pitchFamily="2" charset="-122"/>
                </a:rPr>
                <a:t>------</a:t>
              </a:r>
            </a:p>
          </p:txBody>
        </p:sp>
        <p:sp>
          <p:nvSpPr>
            <p:cNvPr id="15378" name="Rectangle 51"/>
            <p:cNvSpPr>
              <a:spLocks noChangeArrowheads="1"/>
            </p:cNvSpPr>
            <p:nvPr/>
          </p:nvSpPr>
          <p:spPr bwMode="auto">
            <a:xfrm>
              <a:off x="6372225" y="3611563"/>
              <a:ext cx="12969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chemeClr val="tx1"/>
                </a:buClr>
                <a:buFont typeface="Wingdings" pitchFamily="2" charset="2"/>
                <a:buNone/>
              </a:pPr>
              <a:r>
                <a:rPr lang="en-US" altLang="zh-CN" sz="2400">
                  <a:ea typeface="华文细黑" pitchFamily="2" charset="-122"/>
                </a:rPr>
                <a:t>------</a:t>
              </a:r>
            </a:p>
            <a:p>
              <a:pPr marL="342900" indent="-342900">
                <a:buClr>
                  <a:schemeClr val="tx1"/>
                </a:buClr>
                <a:buFont typeface="Wingdings" pitchFamily="2" charset="2"/>
                <a:buNone/>
              </a:pPr>
              <a:r>
                <a:rPr lang="en-US" altLang="zh-CN" sz="2400">
                  <a:ea typeface="华文细黑" pitchFamily="2" charset="-122"/>
                </a:rPr>
                <a:t>------</a:t>
              </a:r>
            </a:p>
          </p:txBody>
        </p:sp>
        <p:sp>
          <p:nvSpPr>
            <p:cNvPr id="15379" name="Line 52"/>
            <p:cNvSpPr>
              <a:spLocks noChangeShapeType="1"/>
            </p:cNvSpPr>
            <p:nvPr/>
          </p:nvSpPr>
          <p:spPr bwMode="auto">
            <a:xfrm flipH="1">
              <a:off x="4930775" y="4403725"/>
              <a:ext cx="1873250" cy="1296988"/>
            </a:xfrm>
            <a:prstGeom prst="line">
              <a:avLst/>
            </a:prstGeom>
            <a:noFill/>
            <a:ln w="76200">
              <a:solidFill>
                <a:srgbClr val="E7B705"/>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5380" name="Line 53"/>
            <p:cNvSpPr>
              <a:spLocks noChangeShapeType="1"/>
            </p:cNvSpPr>
            <p:nvPr/>
          </p:nvSpPr>
          <p:spPr bwMode="auto">
            <a:xfrm>
              <a:off x="4859338" y="2100263"/>
              <a:ext cx="1944687" cy="1150937"/>
            </a:xfrm>
            <a:prstGeom prst="line">
              <a:avLst/>
            </a:prstGeom>
            <a:noFill/>
            <a:ln w="76200">
              <a:solidFill>
                <a:srgbClr val="E7B705"/>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5381" name="Line 54"/>
            <p:cNvSpPr>
              <a:spLocks noChangeShapeType="1"/>
            </p:cNvSpPr>
            <p:nvPr/>
          </p:nvSpPr>
          <p:spPr bwMode="auto">
            <a:xfrm flipH="1">
              <a:off x="1619250" y="2100263"/>
              <a:ext cx="1584325" cy="1150937"/>
            </a:xfrm>
            <a:prstGeom prst="line">
              <a:avLst/>
            </a:prstGeom>
            <a:noFill/>
            <a:ln w="76200">
              <a:solidFill>
                <a:srgbClr val="E7B705"/>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5382" name="Line 55"/>
            <p:cNvSpPr>
              <a:spLocks noChangeShapeType="1"/>
            </p:cNvSpPr>
            <p:nvPr/>
          </p:nvSpPr>
          <p:spPr bwMode="auto">
            <a:xfrm flipV="1">
              <a:off x="2914650" y="3035300"/>
              <a:ext cx="792163" cy="576263"/>
            </a:xfrm>
            <a:prstGeom prst="line">
              <a:avLst/>
            </a:prstGeom>
            <a:noFill/>
            <a:ln w="104775">
              <a:solidFill>
                <a:srgbClr val="00A8F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5383" name="Line 56"/>
            <p:cNvSpPr>
              <a:spLocks noChangeShapeType="1"/>
            </p:cNvSpPr>
            <p:nvPr/>
          </p:nvSpPr>
          <p:spPr bwMode="auto">
            <a:xfrm flipH="1">
              <a:off x="4498975" y="4187825"/>
              <a:ext cx="720725" cy="576263"/>
            </a:xfrm>
            <a:prstGeom prst="line">
              <a:avLst/>
            </a:prstGeom>
            <a:noFill/>
            <a:ln w="104775">
              <a:solidFill>
                <a:srgbClr val="00A8F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5384" name="Line 57"/>
            <p:cNvSpPr>
              <a:spLocks noChangeShapeType="1"/>
            </p:cNvSpPr>
            <p:nvPr/>
          </p:nvSpPr>
          <p:spPr bwMode="auto">
            <a:xfrm>
              <a:off x="4427538" y="3108325"/>
              <a:ext cx="792162" cy="503238"/>
            </a:xfrm>
            <a:prstGeom prst="line">
              <a:avLst/>
            </a:prstGeom>
            <a:noFill/>
            <a:ln w="104775">
              <a:solidFill>
                <a:srgbClr val="00A8F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5385" name="Line 58"/>
            <p:cNvSpPr>
              <a:spLocks noChangeShapeType="1"/>
            </p:cNvSpPr>
            <p:nvPr/>
          </p:nvSpPr>
          <p:spPr bwMode="auto">
            <a:xfrm flipH="1" flipV="1">
              <a:off x="5938838" y="5700713"/>
              <a:ext cx="792162" cy="0"/>
            </a:xfrm>
            <a:prstGeom prst="line">
              <a:avLst/>
            </a:prstGeom>
            <a:noFill/>
            <a:ln w="76200">
              <a:solidFill>
                <a:srgbClr val="E7B705"/>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5386" name="Line 59"/>
            <p:cNvSpPr>
              <a:spLocks noChangeShapeType="1"/>
            </p:cNvSpPr>
            <p:nvPr/>
          </p:nvSpPr>
          <p:spPr bwMode="auto">
            <a:xfrm flipH="1">
              <a:off x="5940425" y="6132513"/>
              <a:ext cx="790575" cy="1587"/>
            </a:xfrm>
            <a:prstGeom prst="line">
              <a:avLst/>
            </a:prstGeom>
            <a:noFill/>
            <a:ln w="104775">
              <a:solidFill>
                <a:srgbClr val="00A8F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5387" name="Rectangle 60"/>
            <p:cNvSpPr>
              <a:spLocks noChangeArrowheads="1"/>
            </p:cNvSpPr>
            <p:nvPr/>
          </p:nvSpPr>
          <p:spPr bwMode="auto">
            <a:xfrm>
              <a:off x="6804025" y="5484813"/>
              <a:ext cx="12239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zh-CN" altLang="en-US">
                  <a:ea typeface="华文细黑" pitchFamily="2" charset="-122"/>
                </a:rPr>
                <a:t>路由信息</a:t>
              </a:r>
            </a:p>
          </p:txBody>
        </p:sp>
        <p:sp>
          <p:nvSpPr>
            <p:cNvPr id="15388" name="Rectangle 61"/>
            <p:cNvSpPr>
              <a:spLocks noChangeArrowheads="1"/>
            </p:cNvSpPr>
            <p:nvPr/>
          </p:nvSpPr>
          <p:spPr bwMode="auto">
            <a:xfrm>
              <a:off x="6804025" y="5988050"/>
              <a:ext cx="115252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zh-CN" altLang="en-US">
                  <a:ea typeface="华文细黑" pitchFamily="2" charset="-122"/>
                </a:rPr>
                <a:t>其它信息</a:t>
              </a:r>
            </a:p>
          </p:txBody>
        </p:sp>
        <p:sp>
          <p:nvSpPr>
            <p:cNvPr id="15389" name="Rectangle 62"/>
            <p:cNvSpPr>
              <a:spLocks noChangeArrowheads="1"/>
            </p:cNvSpPr>
            <p:nvPr/>
          </p:nvSpPr>
          <p:spPr bwMode="auto">
            <a:xfrm>
              <a:off x="3781425" y="3279775"/>
              <a:ext cx="8636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sz="2400">
                  <a:ea typeface="华文细黑" pitchFamily="2" charset="-122"/>
                </a:rPr>
                <a:t>RTA</a:t>
              </a:r>
            </a:p>
          </p:txBody>
        </p:sp>
        <p:sp>
          <p:nvSpPr>
            <p:cNvPr id="15390" name="Rectangle 63"/>
            <p:cNvSpPr>
              <a:spLocks noChangeArrowheads="1"/>
            </p:cNvSpPr>
            <p:nvPr/>
          </p:nvSpPr>
          <p:spPr bwMode="auto">
            <a:xfrm>
              <a:off x="3203575" y="3684588"/>
              <a:ext cx="93662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sz="2400">
                  <a:ea typeface="华文细黑" pitchFamily="2" charset="-122"/>
                </a:rPr>
                <a:t>RTB</a:t>
              </a:r>
            </a:p>
          </p:txBody>
        </p:sp>
        <p:sp>
          <p:nvSpPr>
            <p:cNvPr id="15391" name="Rectangle 64"/>
            <p:cNvSpPr>
              <a:spLocks noChangeArrowheads="1"/>
            </p:cNvSpPr>
            <p:nvPr/>
          </p:nvSpPr>
          <p:spPr bwMode="auto">
            <a:xfrm>
              <a:off x="3779838" y="4116388"/>
              <a:ext cx="863600"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sz="2400">
                  <a:ea typeface="华文细黑" pitchFamily="2" charset="-122"/>
                </a:rPr>
                <a:t>RTC</a:t>
              </a:r>
            </a:p>
          </p:txBody>
        </p:sp>
        <p:sp>
          <p:nvSpPr>
            <p:cNvPr id="15392" name="Rectangle 65"/>
            <p:cNvSpPr>
              <a:spLocks noChangeArrowheads="1"/>
            </p:cNvSpPr>
            <p:nvPr/>
          </p:nvSpPr>
          <p:spPr bwMode="auto">
            <a:xfrm>
              <a:off x="4284663" y="3684588"/>
              <a:ext cx="100806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sz="2400">
                  <a:ea typeface="华文细黑" pitchFamily="2" charset="-122"/>
                </a:rPr>
                <a:t>RTD</a:t>
              </a:r>
            </a:p>
          </p:txBody>
        </p:sp>
        <p:pic>
          <p:nvPicPr>
            <p:cNvPr id="15393" name="Picture 66" descr="通用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4438" y="3641725"/>
              <a:ext cx="7921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4" name="Picture 67" descr="通用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838" y="4578350"/>
              <a:ext cx="7921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5" name="Picture 68" descr="通用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3800" y="3641725"/>
              <a:ext cx="7921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96" name="Picture 69" descr="通用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8400" y="2693988"/>
              <a:ext cx="7921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583894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sz="quarter"/>
          </p:nvPr>
        </p:nvSpPr>
        <p:spPr/>
        <p:txBody>
          <a:bodyPr/>
          <a:lstStyle/>
          <a:p>
            <a:pPr eaLnBrk="1" hangingPunct="1"/>
            <a:r>
              <a:rPr lang="zh-CN" altLang="en-US" smtClean="0"/>
              <a:t>距离矢量协议路由发现</a:t>
            </a:r>
          </a:p>
        </p:txBody>
      </p:sp>
      <p:graphicFrame>
        <p:nvGraphicFramePr>
          <p:cNvPr id="229472" name="Group 96"/>
          <p:cNvGraphicFramePr>
            <a:graphicFrameLocks noGrp="1"/>
          </p:cNvGraphicFramePr>
          <p:nvPr>
            <p:ph sz="quarter" idx="1"/>
          </p:nvPr>
        </p:nvGraphicFramePr>
        <p:xfrm>
          <a:off x="900113" y="1196975"/>
          <a:ext cx="2087562" cy="1965610"/>
        </p:xfrm>
        <a:graphic>
          <a:graphicData uri="http://schemas.openxmlformats.org/drawingml/2006/table">
            <a:tbl>
              <a:tblPr/>
              <a:tblGrid>
                <a:gridCol w="1117600"/>
                <a:gridCol w="969962"/>
              </a:tblGrid>
              <a:tr h="393065">
                <a:tc gridSpan="2">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Routing Table</a:t>
                      </a:r>
                    </a:p>
                  </a:txBody>
                  <a:tcPr marT="45685" marB="4568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93065">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华文细黑" pitchFamily="2" charset="-122"/>
                        </a:rPr>
                        <a:t>目标网络</a:t>
                      </a:r>
                    </a:p>
                  </a:txBody>
                  <a:tcPr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华文细黑" pitchFamily="2" charset="-122"/>
                        </a:rPr>
                        <a:t>下一跳</a:t>
                      </a:r>
                    </a:p>
                  </a:txBody>
                  <a:tcPr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3065">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N1</a:t>
                      </a:r>
                    </a:p>
                  </a:txBody>
                  <a:tcPr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R3</a:t>
                      </a:r>
                    </a:p>
                  </a:txBody>
                  <a:tcPr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r>
              <a:tr h="393065">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N2</a:t>
                      </a:r>
                    </a:p>
                  </a:txBody>
                  <a:tcPr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R4</a:t>
                      </a:r>
                    </a:p>
                  </a:txBody>
                  <a:tcPr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r>
              <a:tr h="393065">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N3</a:t>
                      </a:r>
                    </a:p>
                  </a:txBody>
                  <a:tcPr marT="45685" marB="4568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R5</a:t>
                      </a:r>
                    </a:p>
                  </a:txBody>
                  <a:tcPr marT="45685" marB="4568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A8FC"/>
                    </a:solidFill>
                  </a:tcPr>
                </a:tc>
              </a:tr>
            </a:tbl>
          </a:graphicData>
        </a:graphic>
      </p:graphicFrame>
      <p:graphicFrame>
        <p:nvGraphicFramePr>
          <p:cNvPr id="229473" name="Group 97"/>
          <p:cNvGraphicFramePr>
            <a:graphicFrameLocks noGrp="1"/>
          </p:cNvGraphicFramePr>
          <p:nvPr>
            <p:ph sz="quarter" idx="2"/>
          </p:nvPr>
        </p:nvGraphicFramePr>
        <p:xfrm>
          <a:off x="6270625" y="1196975"/>
          <a:ext cx="2117725" cy="1179540"/>
        </p:xfrm>
        <a:graphic>
          <a:graphicData uri="http://schemas.openxmlformats.org/drawingml/2006/table">
            <a:tbl>
              <a:tblPr/>
              <a:tblGrid>
                <a:gridCol w="1216025"/>
                <a:gridCol w="901700"/>
              </a:tblGrid>
              <a:tr h="393171">
                <a:tc gridSpan="2">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Routing Table</a:t>
                      </a:r>
                    </a:p>
                  </a:txBody>
                  <a:tcPr marT="45714" marB="4571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93171">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华文细黑" pitchFamily="2" charset="-122"/>
                        </a:rPr>
                        <a:t>目标网络</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华文细黑" pitchFamily="2" charset="-122"/>
                        </a:rPr>
                        <a:t>下一跳</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3171">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N4</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R6</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A8FC"/>
                    </a:solidFill>
                  </a:tcPr>
                </a:tc>
              </a:tr>
            </a:tbl>
          </a:graphicData>
        </a:graphic>
      </p:graphicFrame>
      <p:graphicFrame>
        <p:nvGraphicFramePr>
          <p:cNvPr id="229479" name="Group 103"/>
          <p:cNvGraphicFramePr>
            <a:graphicFrameLocks noGrp="1"/>
          </p:cNvGraphicFramePr>
          <p:nvPr>
            <p:ph sz="quarter" idx="3"/>
          </p:nvPr>
        </p:nvGraphicFramePr>
        <p:xfrm>
          <a:off x="900113" y="3644900"/>
          <a:ext cx="2087562" cy="2359080"/>
        </p:xfrm>
        <a:graphic>
          <a:graphicData uri="http://schemas.openxmlformats.org/drawingml/2006/table">
            <a:tbl>
              <a:tblPr/>
              <a:tblGrid>
                <a:gridCol w="1117600"/>
                <a:gridCol w="969962"/>
              </a:tblGrid>
              <a:tr h="393171">
                <a:tc gridSpan="2">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Routing Table</a:t>
                      </a:r>
                    </a:p>
                  </a:txBody>
                  <a:tcPr marT="45714" marB="4571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93171">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华文细黑" pitchFamily="2" charset="-122"/>
                        </a:rPr>
                        <a:t>目标网络</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华文细黑" pitchFamily="2" charset="-122"/>
                        </a:rPr>
                        <a:t>下一跳</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3171">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N1</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R3</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r>
              <a:tr h="393171">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N2</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R4</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r>
              <a:tr h="393171">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N3</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R5</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r>
              <a:tr h="393171">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N4</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R2</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A8FC"/>
                    </a:solidFill>
                  </a:tcPr>
                </a:tc>
              </a:tr>
            </a:tbl>
          </a:graphicData>
        </a:graphic>
      </p:graphicFrame>
      <p:sp>
        <p:nvSpPr>
          <p:cNvPr id="16441" name="Line 57"/>
          <p:cNvSpPr>
            <a:spLocks noChangeShapeType="1"/>
          </p:cNvSpPr>
          <p:nvPr/>
        </p:nvSpPr>
        <p:spPr bwMode="auto">
          <a:xfrm>
            <a:off x="3997325" y="1989138"/>
            <a:ext cx="1368425" cy="0"/>
          </a:xfrm>
          <a:prstGeom prst="line">
            <a:avLst/>
          </a:prstGeom>
          <a:noFill/>
          <a:ln w="38100">
            <a:solidFill>
              <a:srgbClr val="E7B70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6442" name="Line 58"/>
          <p:cNvSpPr>
            <a:spLocks noChangeShapeType="1"/>
          </p:cNvSpPr>
          <p:nvPr/>
        </p:nvSpPr>
        <p:spPr bwMode="auto">
          <a:xfrm>
            <a:off x="3997325" y="4392613"/>
            <a:ext cx="1368425" cy="0"/>
          </a:xfrm>
          <a:prstGeom prst="line">
            <a:avLst/>
          </a:prstGeom>
          <a:noFill/>
          <a:ln w="38100">
            <a:solidFill>
              <a:srgbClr val="E7B70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5791" dir="2021404" algn="ctr" rotWithShape="0">
                    <a:schemeClr val="bg2"/>
                  </a:outerShdw>
                </a:effectLst>
              </a14:hiddenEffects>
            </a:ext>
          </a:extLst>
        </p:spPr>
        <p:txBody>
          <a:bodyPr/>
          <a:lstStyle/>
          <a:p>
            <a:endParaRPr lang="zh-CN" altLang="en-US"/>
          </a:p>
        </p:txBody>
      </p:sp>
      <p:sp>
        <p:nvSpPr>
          <p:cNvPr id="16443" name="AutoShape 59"/>
          <p:cNvSpPr>
            <a:spLocks noChangeArrowheads="1"/>
          </p:cNvSpPr>
          <p:nvPr/>
        </p:nvSpPr>
        <p:spPr bwMode="auto">
          <a:xfrm>
            <a:off x="4357688" y="2133600"/>
            <a:ext cx="431800" cy="2087563"/>
          </a:xfrm>
          <a:prstGeom prst="downArrow">
            <a:avLst>
              <a:gd name="adj1" fmla="val 50000"/>
              <a:gd name="adj2" fmla="val 120864"/>
            </a:avLst>
          </a:prstGeom>
          <a:solidFill>
            <a:schemeClr val="accent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a:p>
        </p:txBody>
      </p:sp>
      <p:sp>
        <p:nvSpPr>
          <p:cNvPr id="16444" name="Rectangle 60"/>
          <p:cNvSpPr>
            <a:spLocks noChangeArrowheads="1"/>
          </p:cNvSpPr>
          <p:nvPr/>
        </p:nvSpPr>
        <p:spPr bwMode="auto">
          <a:xfrm>
            <a:off x="4718050" y="2924175"/>
            <a:ext cx="13668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zh-CN" altLang="en-US" sz="2000">
                <a:ea typeface="华文细黑" pitchFamily="2" charset="-122"/>
              </a:rPr>
              <a:t>路由交换</a:t>
            </a:r>
          </a:p>
        </p:txBody>
      </p:sp>
      <p:graphicFrame>
        <p:nvGraphicFramePr>
          <p:cNvPr id="229477" name="Group 101"/>
          <p:cNvGraphicFramePr>
            <a:graphicFrameLocks noGrp="1"/>
          </p:cNvGraphicFramePr>
          <p:nvPr>
            <p:ph sz="quarter" idx="4"/>
          </p:nvPr>
        </p:nvGraphicFramePr>
        <p:xfrm>
          <a:off x="6300788" y="3687763"/>
          <a:ext cx="2087562" cy="2362366"/>
        </p:xfrm>
        <a:graphic>
          <a:graphicData uri="http://schemas.openxmlformats.org/drawingml/2006/table">
            <a:tbl>
              <a:tblPr/>
              <a:tblGrid>
                <a:gridCol w="1116012"/>
                <a:gridCol w="971550"/>
              </a:tblGrid>
              <a:tr h="393109">
                <a:tc gridSpan="2">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Routing Table</a:t>
                      </a:r>
                    </a:p>
                  </a:txBody>
                  <a:tcPr marT="45695" marB="4569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93109">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华文细黑" pitchFamily="2" charset="-122"/>
                        </a:rPr>
                        <a:t>目标网络</a:t>
                      </a: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1800" b="1" i="0" u="none" strike="noStrike" cap="none" normalizeH="0" baseline="0" smtClean="0">
                          <a:ln>
                            <a:noFill/>
                          </a:ln>
                          <a:solidFill>
                            <a:schemeClr val="tx1"/>
                          </a:solidFill>
                          <a:effectLst/>
                          <a:latin typeface="Arial" charset="0"/>
                          <a:ea typeface="华文细黑" pitchFamily="2" charset="-122"/>
                        </a:rPr>
                        <a:t>下一跳</a:t>
                      </a: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656">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N1</a:t>
                      </a: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R1</a:t>
                      </a: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r>
              <a:tr h="393109">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N2</a:t>
                      </a: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R1</a:t>
                      </a: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r>
              <a:tr h="393109">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N3</a:t>
                      </a: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R1</a:t>
                      </a: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A8FC"/>
                    </a:solidFill>
                  </a:tcPr>
                </a:tc>
              </a:tr>
              <a:tr h="393109">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N4</a:t>
                      </a: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A8FC"/>
                    </a:solid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marL="385763" indent="71438">
                        <a:lnSpc>
                          <a:spcPct val="110000"/>
                        </a:lnSpc>
                        <a:buClr>
                          <a:schemeClr val="tx1"/>
                        </a:buClr>
                        <a:buFont typeface="Wingdings" pitchFamily="2" charset="2"/>
                        <a:defRPr sz="2000">
                          <a:solidFill>
                            <a:srgbClr val="000000"/>
                          </a:solidFill>
                          <a:latin typeface="Arial" charset="0"/>
                          <a:ea typeface="华文细黑" pitchFamily="2" charset="-122"/>
                        </a:defRPr>
                      </a:lvl2pPr>
                      <a:lvl3pPr marL="862013" indent="52388">
                        <a:lnSpc>
                          <a:spcPct val="110000"/>
                        </a:lnSpc>
                        <a:buClr>
                          <a:schemeClr val="tx1"/>
                        </a:buClr>
                        <a:buFont typeface="Wingdings" pitchFamily="2" charset="2"/>
                        <a:defRPr>
                          <a:solidFill>
                            <a:srgbClr val="000000"/>
                          </a:solidFill>
                          <a:latin typeface="Arial" charset="0"/>
                          <a:ea typeface="华文细黑" pitchFamily="2" charset="-122"/>
                        </a:defRPr>
                      </a:lvl3pPr>
                      <a:lvl4pPr marL="1281113" indent="90488">
                        <a:lnSpc>
                          <a:spcPct val="110000"/>
                        </a:lnSpc>
                        <a:buClr>
                          <a:schemeClr val="tx1"/>
                        </a:buClr>
                        <a:buFont typeface="Arial" charset="0"/>
                        <a:defRPr sz="1600">
                          <a:solidFill>
                            <a:srgbClr val="000000"/>
                          </a:solidFill>
                          <a:latin typeface="Arial" charset="0"/>
                          <a:ea typeface="华文细黑" pitchFamily="2" charset="-122"/>
                        </a:defRPr>
                      </a:lvl4pPr>
                      <a:lvl5pPr marL="1700213" indent="128588">
                        <a:lnSpc>
                          <a:spcPct val="110000"/>
                        </a:lnSpc>
                        <a:buClr>
                          <a:schemeClr val="tx1"/>
                        </a:buClr>
                        <a:buFont typeface="Wingdings" pitchFamily="2" charset="2"/>
                        <a:defRPr sz="1400">
                          <a:solidFill>
                            <a:srgbClr val="000000"/>
                          </a:solidFill>
                          <a:latin typeface="Arial" charset="0"/>
                          <a:ea typeface="华文细黑" pitchFamily="2" charset="-122"/>
                        </a:defRPr>
                      </a:lvl5pPr>
                      <a:lvl6pPr marL="21574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marL="26146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marL="30718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marL="3529013" indent="128588"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1800" b="1" i="0" u="none" strike="noStrike" cap="none" normalizeH="0" baseline="0" smtClean="0">
                          <a:ln>
                            <a:noFill/>
                          </a:ln>
                          <a:solidFill>
                            <a:schemeClr val="tx1"/>
                          </a:solidFill>
                          <a:effectLst/>
                          <a:latin typeface="Arial" charset="0"/>
                          <a:ea typeface="华文细黑" pitchFamily="2" charset="-122"/>
                        </a:rPr>
                        <a:t>R6</a:t>
                      </a: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A8FC"/>
                    </a:solidFill>
                  </a:tcPr>
                </a:tc>
              </a:tr>
            </a:tbl>
          </a:graphicData>
        </a:graphic>
      </p:graphicFrame>
      <p:sp>
        <p:nvSpPr>
          <p:cNvPr id="16467" name="Rectangle 83"/>
          <p:cNvSpPr>
            <a:spLocks noChangeArrowheads="1"/>
          </p:cNvSpPr>
          <p:nvPr/>
        </p:nvSpPr>
        <p:spPr bwMode="auto">
          <a:xfrm>
            <a:off x="3276600" y="2214563"/>
            <a:ext cx="576263"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sz="2400">
                <a:ea typeface="华文细黑" pitchFamily="2" charset="-122"/>
              </a:rPr>
              <a:t>R1</a:t>
            </a:r>
          </a:p>
        </p:txBody>
      </p:sp>
      <p:sp>
        <p:nvSpPr>
          <p:cNvPr id="16468" name="Rectangle 84"/>
          <p:cNvSpPr>
            <a:spLocks noChangeArrowheads="1"/>
          </p:cNvSpPr>
          <p:nvPr/>
        </p:nvSpPr>
        <p:spPr bwMode="auto">
          <a:xfrm>
            <a:off x="5580063" y="2214563"/>
            <a:ext cx="57626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sz="2400">
                <a:ea typeface="华文细黑" pitchFamily="2" charset="-122"/>
              </a:rPr>
              <a:t>R2</a:t>
            </a:r>
          </a:p>
        </p:txBody>
      </p:sp>
      <p:sp>
        <p:nvSpPr>
          <p:cNvPr id="16469" name="Rectangle 85"/>
          <p:cNvSpPr>
            <a:spLocks noChangeArrowheads="1"/>
          </p:cNvSpPr>
          <p:nvPr/>
        </p:nvSpPr>
        <p:spPr bwMode="auto">
          <a:xfrm>
            <a:off x="3276600" y="4591050"/>
            <a:ext cx="576263"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sz="2400">
                <a:ea typeface="华文细黑" pitchFamily="2" charset="-122"/>
              </a:rPr>
              <a:t>R1</a:t>
            </a:r>
          </a:p>
        </p:txBody>
      </p:sp>
      <p:sp>
        <p:nvSpPr>
          <p:cNvPr id="16470" name="Rectangle 86"/>
          <p:cNvSpPr>
            <a:spLocks noChangeArrowheads="1"/>
          </p:cNvSpPr>
          <p:nvPr/>
        </p:nvSpPr>
        <p:spPr bwMode="auto">
          <a:xfrm>
            <a:off x="5580063" y="4591050"/>
            <a:ext cx="576262"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lnSpc>
                <a:spcPct val="110000"/>
              </a:lnSpc>
              <a:buClr>
                <a:schemeClr val="tx1"/>
              </a:buClr>
              <a:buFont typeface="Wingdings" pitchFamily="2" charset="2"/>
              <a:buNone/>
            </a:pPr>
            <a:r>
              <a:rPr lang="en-US" altLang="zh-CN" sz="2400">
                <a:ea typeface="华文细黑" pitchFamily="2" charset="-122"/>
              </a:rPr>
              <a:t>R2</a:t>
            </a:r>
          </a:p>
        </p:txBody>
      </p:sp>
      <p:pic>
        <p:nvPicPr>
          <p:cNvPr id="16471" name="Picture 91" descr="通用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2138" y="4076700"/>
            <a:ext cx="7921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2" name="Picture 92" descr="通用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4065588"/>
            <a:ext cx="7921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3" name="Picture 93" descr="通用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1700213"/>
            <a:ext cx="792163"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74" name="Picture 94" descr="通用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2138" y="1700213"/>
            <a:ext cx="7921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084992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2 </a:t>
            </a:r>
            <a:r>
              <a:rPr lang="zh-CN" altLang="en-US" smtClean="0"/>
              <a:t>路由器接口</a:t>
            </a:r>
            <a:endParaRPr lang="en-US" altLang="zh-CN" smtClean="0"/>
          </a:p>
        </p:txBody>
      </p:sp>
      <p:sp>
        <p:nvSpPr>
          <p:cNvPr id="9219" name="Rectangle 3"/>
          <p:cNvSpPr>
            <a:spLocks noGrp="1" noChangeArrowheads="1"/>
          </p:cNvSpPr>
          <p:nvPr>
            <p:ph type="body" idx="1"/>
          </p:nvPr>
        </p:nvSpPr>
        <p:spPr>
          <a:xfrm>
            <a:off x="457200" y="765175"/>
            <a:ext cx="8229600" cy="1663700"/>
          </a:xfrm>
        </p:spPr>
        <p:txBody>
          <a:bodyPr/>
          <a:lstStyle/>
          <a:p>
            <a:pPr marL="533400" indent="-533400" eaLnBrk="1" hangingPunct="1"/>
            <a:r>
              <a:rPr lang="zh-CN" altLang="en-US" smtClean="0"/>
              <a:t>路由器的接口即指路由器系统与网络中的其它设备交换数据并相互作用的部分，其功能就是完成路由器与其它网络设备的数据交换。</a:t>
            </a:r>
          </a:p>
        </p:txBody>
      </p:sp>
      <p:sp>
        <p:nvSpPr>
          <p:cNvPr id="9220" name="Oval 6"/>
          <p:cNvSpPr>
            <a:spLocks noChangeArrowheads="1"/>
          </p:cNvSpPr>
          <p:nvPr/>
        </p:nvSpPr>
        <p:spPr bwMode="auto">
          <a:xfrm>
            <a:off x="2947988" y="2862263"/>
            <a:ext cx="2952750" cy="5762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路由器接口</a:t>
            </a:r>
          </a:p>
        </p:txBody>
      </p:sp>
      <p:sp>
        <p:nvSpPr>
          <p:cNvPr id="9221" name="Oval 7"/>
          <p:cNvSpPr>
            <a:spLocks noChangeArrowheads="1"/>
          </p:cNvSpPr>
          <p:nvPr/>
        </p:nvSpPr>
        <p:spPr bwMode="auto">
          <a:xfrm>
            <a:off x="1003300" y="3621088"/>
            <a:ext cx="2952750" cy="5762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物理接口</a:t>
            </a:r>
          </a:p>
        </p:txBody>
      </p:sp>
      <p:sp>
        <p:nvSpPr>
          <p:cNvPr id="9222" name="Oval 8"/>
          <p:cNvSpPr>
            <a:spLocks noChangeArrowheads="1"/>
          </p:cNvSpPr>
          <p:nvPr/>
        </p:nvSpPr>
        <p:spPr bwMode="auto">
          <a:xfrm>
            <a:off x="5251450" y="3621088"/>
            <a:ext cx="2952750" cy="5762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逻辑接口</a:t>
            </a:r>
          </a:p>
        </p:txBody>
      </p:sp>
      <p:sp>
        <p:nvSpPr>
          <p:cNvPr id="9223" name="Oval 9"/>
          <p:cNvSpPr>
            <a:spLocks noChangeArrowheads="1"/>
          </p:cNvSpPr>
          <p:nvPr/>
        </p:nvSpPr>
        <p:spPr bwMode="auto">
          <a:xfrm>
            <a:off x="571500" y="4629150"/>
            <a:ext cx="1871663"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局域网接口</a:t>
            </a:r>
            <a:endParaRPr lang="zh-CN" altLang="en-US"/>
          </a:p>
        </p:txBody>
      </p:sp>
      <p:sp>
        <p:nvSpPr>
          <p:cNvPr id="9224" name="Oval 10"/>
          <p:cNvSpPr>
            <a:spLocks noChangeArrowheads="1"/>
          </p:cNvSpPr>
          <p:nvPr/>
        </p:nvSpPr>
        <p:spPr bwMode="auto">
          <a:xfrm>
            <a:off x="3019425" y="4629150"/>
            <a:ext cx="1871663"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广域网接口</a:t>
            </a:r>
            <a:endParaRPr lang="zh-CN" altLang="en-US"/>
          </a:p>
        </p:txBody>
      </p:sp>
      <p:sp>
        <p:nvSpPr>
          <p:cNvPr id="9225" name="Rectangle 13"/>
          <p:cNvSpPr>
            <a:spLocks noChangeArrowheads="1"/>
          </p:cNvSpPr>
          <p:nvPr/>
        </p:nvSpPr>
        <p:spPr bwMode="auto">
          <a:xfrm>
            <a:off x="500063" y="5635625"/>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以太网</a:t>
            </a:r>
          </a:p>
          <a:p>
            <a:pPr algn="ctr" eaLnBrk="1" hangingPunct="1"/>
            <a:r>
              <a:rPr lang="zh-CN" altLang="en-US" b="1">
                <a:solidFill>
                  <a:srgbClr val="000000"/>
                </a:solidFill>
              </a:rPr>
              <a:t>接口</a:t>
            </a:r>
            <a:endParaRPr lang="zh-CN" altLang="en-US"/>
          </a:p>
        </p:txBody>
      </p:sp>
      <p:sp>
        <p:nvSpPr>
          <p:cNvPr id="9226" name="Rectangle 14"/>
          <p:cNvSpPr>
            <a:spLocks noChangeArrowheads="1"/>
          </p:cNvSpPr>
          <p:nvPr/>
        </p:nvSpPr>
        <p:spPr bwMode="auto">
          <a:xfrm>
            <a:off x="2227263" y="5635625"/>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同</a:t>
            </a:r>
            <a:r>
              <a:rPr lang="en-US" altLang="zh-CN" b="1">
                <a:solidFill>
                  <a:srgbClr val="000000"/>
                </a:solidFill>
              </a:rPr>
              <a:t>/</a:t>
            </a:r>
            <a:r>
              <a:rPr lang="zh-CN" altLang="en-US" b="1">
                <a:solidFill>
                  <a:srgbClr val="000000"/>
                </a:solidFill>
              </a:rPr>
              <a:t>异步</a:t>
            </a:r>
          </a:p>
          <a:p>
            <a:pPr algn="ctr" eaLnBrk="1" hangingPunct="1"/>
            <a:r>
              <a:rPr lang="zh-CN" altLang="en-US" b="1">
                <a:solidFill>
                  <a:srgbClr val="000000"/>
                </a:solidFill>
              </a:rPr>
              <a:t>串口</a:t>
            </a:r>
          </a:p>
        </p:txBody>
      </p:sp>
      <p:sp>
        <p:nvSpPr>
          <p:cNvPr id="9227" name="Rectangle 15"/>
          <p:cNvSpPr>
            <a:spLocks noChangeArrowheads="1"/>
          </p:cNvSpPr>
          <p:nvPr/>
        </p:nvSpPr>
        <p:spPr bwMode="auto">
          <a:xfrm>
            <a:off x="4675188" y="5637213"/>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00000"/>
                </a:solidFill>
              </a:rPr>
              <a:t>AUX </a:t>
            </a:r>
          </a:p>
          <a:p>
            <a:pPr algn="ctr" eaLnBrk="1" hangingPunct="1"/>
            <a:r>
              <a:rPr lang="zh-CN" altLang="en-US" b="1">
                <a:solidFill>
                  <a:srgbClr val="000000"/>
                </a:solidFill>
              </a:rPr>
              <a:t>接口</a:t>
            </a:r>
          </a:p>
        </p:txBody>
      </p:sp>
      <p:sp>
        <p:nvSpPr>
          <p:cNvPr id="9228" name="Rectangle 16"/>
          <p:cNvSpPr>
            <a:spLocks noChangeArrowheads="1"/>
          </p:cNvSpPr>
          <p:nvPr/>
        </p:nvSpPr>
        <p:spPr bwMode="auto">
          <a:xfrm>
            <a:off x="3524250" y="5637213"/>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异步</a:t>
            </a:r>
          </a:p>
          <a:p>
            <a:pPr algn="ctr" eaLnBrk="1" hangingPunct="1"/>
            <a:r>
              <a:rPr lang="zh-CN" altLang="en-US" b="1">
                <a:solidFill>
                  <a:srgbClr val="000000"/>
                </a:solidFill>
              </a:rPr>
              <a:t>串口</a:t>
            </a:r>
          </a:p>
        </p:txBody>
      </p:sp>
      <p:sp>
        <p:nvSpPr>
          <p:cNvPr id="9229" name="Line 18"/>
          <p:cNvSpPr>
            <a:spLocks noChangeShapeType="1"/>
          </p:cNvSpPr>
          <p:nvPr/>
        </p:nvSpPr>
        <p:spPr bwMode="auto">
          <a:xfrm flipH="1">
            <a:off x="3019425" y="3403600"/>
            <a:ext cx="431800" cy="2174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0" name="Line 19"/>
          <p:cNvSpPr>
            <a:spLocks noChangeShapeType="1"/>
          </p:cNvSpPr>
          <p:nvPr/>
        </p:nvSpPr>
        <p:spPr bwMode="auto">
          <a:xfrm flipH="1">
            <a:off x="1743075" y="4240213"/>
            <a:ext cx="431800"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1" name="Line 20"/>
          <p:cNvSpPr>
            <a:spLocks noChangeShapeType="1"/>
          </p:cNvSpPr>
          <p:nvPr/>
        </p:nvSpPr>
        <p:spPr bwMode="auto">
          <a:xfrm flipH="1">
            <a:off x="931863" y="5203825"/>
            <a:ext cx="358775"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2" name="Line 21"/>
          <p:cNvSpPr>
            <a:spLocks noChangeShapeType="1"/>
          </p:cNvSpPr>
          <p:nvPr/>
        </p:nvSpPr>
        <p:spPr bwMode="auto">
          <a:xfrm>
            <a:off x="5540375" y="3403600"/>
            <a:ext cx="431800" cy="2174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3" name="Line 22"/>
          <p:cNvSpPr>
            <a:spLocks noChangeShapeType="1"/>
          </p:cNvSpPr>
          <p:nvPr/>
        </p:nvSpPr>
        <p:spPr bwMode="auto">
          <a:xfrm>
            <a:off x="3235325" y="4195763"/>
            <a:ext cx="360363" cy="4333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4" name="Line 23"/>
          <p:cNvSpPr>
            <a:spLocks noChangeShapeType="1"/>
          </p:cNvSpPr>
          <p:nvPr/>
        </p:nvSpPr>
        <p:spPr bwMode="auto">
          <a:xfrm flipH="1">
            <a:off x="2803525" y="5203825"/>
            <a:ext cx="358775"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5" name="Line 24"/>
          <p:cNvSpPr>
            <a:spLocks noChangeShapeType="1"/>
          </p:cNvSpPr>
          <p:nvPr/>
        </p:nvSpPr>
        <p:spPr bwMode="auto">
          <a:xfrm>
            <a:off x="4025900" y="5276850"/>
            <a:ext cx="1588"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6" name="Line 25"/>
          <p:cNvSpPr>
            <a:spLocks noChangeShapeType="1"/>
          </p:cNvSpPr>
          <p:nvPr/>
        </p:nvSpPr>
        <p:spPr bwMode="auto">
          <a:xfrm>
            <a:off x="4748213" y="5203825"/>
            <a:ext cx="431800"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37" name="Rectangle 26"/>
          <p:cNvSpPr>
            <a:spLocks noChangeArrowheads="1"/>
          </p:cNvSpPr>
          <p:nvPr/>
        </p:nvSpPr>
        <p:spPr bwMode="auto">
          <a:xfrm>
            <a:off x="5180013" y="4627563"/>
            <a:ext cx="719137"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拨号</a:t>
            </a:r>
          </a:p>
          <a:p>
            <a:pPr algn="ctr" eaLnBrk="1" hangingPunct="1"/>
            <a:r>
              <a:rPr lang="zh-CN" altLang="en-US" b="1">
                <a:solidFill>
                  <a:srgbClr val="000000"/>
                </a:solidFill>
              </a:rPr>
              <a:t>接口</a:t>
            </a:r>
          </a:p>
        </p:txBody>
      </p:sp>
      <p:sp>
        <p:nvSpPr>
          <p:cNvPr id="9238" name="Rectangle 27"/>
          <p:cNvSpPr>
            <a:spLocks noChangeArrowheads="1"/>
          </p:cNvSpPr>
          <p:nvPr/>
        </p:nvSpPr>
        <p:spPr bwMode="auto">
          <a:xfrm>
            <a:off x="6778625" y="4629150"/>
            <a:ext cx="1081088"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备份中心</a:t>
            </a:r>
          </a:p>
          <a:p>
            <a:pPr algn="ctr" eaLnBrk="1" hangingPunct="1"/>
            <a:r>
              <a:rPr lang="zh-CN" altLang="en-US" b="1">
                <a:solidFill>
                  <a:srgbClr val="000000"/>
                </a:solidFill>
              </a:rPr>
              <a:t>逻辑通道</a:t>
            </a:r>
          </a:p>
        </p:txBody>
      </p:sp>
      <p:sp>
        <p:nvSpPr>
          <p:cNvPr id="9239" name="Rectangle 28"/>
          <p:cNvSpPr>
            <a:spLocks noChangeArrowheads="1"/>
          </p:cNvSpPr>
          <p:nvPr/>
        </p:nvSpPr>
        <p:spPr bwMode="auto">
          <a:xfrm>
            <a:off x="5972175" y="4629150"/>
            <a:ext cx="719138"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子</a:t>
            </a:r>
          </a:p>
          <a:p>
            <a:pPr algn="ctr" eaLnBrk="1" hangingPunct="1"/>
            <a:r>
              <a:rPr lang="zh-CN" altLang="en-US" b="1">
                <a:solidFill>
                  <a:srgbClr val="000000"/>
                </a:solidFill>
              </a:rPr>
              <a:t>接口</a:t>
            </a:r>
          </a:p>
        </p:txBody>
      </p:sp>
      <p:sp>
        <p:nvSpPr>
          <p:cNvPr id="9240" name="Line 29"/>
          <p:cNvSpPr>
            <a:spLocks noChangeShapeType="1"/>
          </p:cNvSpPr>
          <p:nvPr/>
        </p:nvSpPr>
        <p:spPr bwMode="auto">
          <a:xfrm flipH="1">
            <a:off x="5611813" y="4195763"/>
            <a:ext cx="358775"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1" name="Line 30"/>
          <p:cNvSpPr>
            <a:spLocks noChangeShapeType="1"/>
          </p:cNvSpPr>
          <p:nvPr/>
        </p:nvSpPr>
        <p:spPr bwMode="auto">
          <a:xfrm>
            <a:off x="6332538" y="4268788"/>
            <a:ext cx="1587"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2" name="Line 31"/>
          <p:cNvSpPr>
            <a:spLocks noChangeShapeType="1"/>
          </p:cNvSpPr>
          <p:nvPr/>
        </p:nvSpPr>
        <p:spPr bwMode="auto">
          <a:xfrm>
            <a:off x="7556500" y="4195763"/>
            <a:ext cx="431800"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43" name="AutoShape 32"/>
          <p:cNvSpPr>
            <a:spLocks noChangeArrowheads="1"/>
          </p:cNvSpPr>
          <p:nvPr/>
        </p:nvSpPr>
        <p:spPr bwMode="auto">
          <a:xfrm>
            <a:off x="6835775" y="2324100"/>
            <a:ext cx="1800225" cy="1008063"/>
          </a:xfrm>
          <a:prstGeom prst="wedgeRoundRectCallout">
            <a:avLst>
              <a:gd name="adj1" fmla="val -62259"/>
              <a:gd name="adj2" fmla="val 98662"/>
              <a:gd name="adj3" fmla="val 16667"/>
            </a:avLst>
          </a:prstGeom>
          <a:solidFill>
            <a:srgbClr val="FFFF00"/>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物理上不存在、需要通过配置建立的接口</a:t>
            </a:r>
          </a:p>
        </p:txBody>
      </p:sp>
      <p:sp>
        <p:nvSpPr>
          <p:cNvPr id="9244" name="Rectangle 33"/>
          <p:cNvSpPr>
            <a:spLocks noChangeArrowheads="1"/>
          </p:cNvSpPr>
          <p:nvPr/>
        </p:nvSpPr>
        <p:spPr bwMode="auto">
          <a:xfrm>
            <a:off x="7916863" y="4629150"/>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虚拟接</a:t>
            </a:r>
          </a:p>
          <a:p>
            <a:pPr algn="ctr" eaLnBrk="1" hangingPunct="1"/>
            <a:r>
              <a:rPr lang="zh-CN" altLang="en-US" b="1">
                <a:solidFill>
                  <a:srgbClr val="000000"/>
                </a:solidFill>
              </a:rPr>
              <a:t>口模板</a:t>
            </a:r>
          </a:p>
        </p:txBody>
      </p:sp>
      <p:sp>
        <p:nvSpPr>
          <p:cNvPr id="9245" name="Line 34"/>
          <p:cNvSpPr>
            <a:spLocks noChangeShapeType="1"/>
          </p:cNvSpPr>
          <p:nvPr/>
        </p:nvSpPr>
        <p:spPr bwMode="auto">
          <a:xfrm>
            <a:off x="7051675" y="4268788"/>
            <a:ext cx="217488"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4683214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t>RIP</a:t>
            </a:r>
          </a:p>
        </p:txBody>
      </p:sp>
      <p:sp>
        <p:nvSpPr>
          <p:cNvPr id="17411" name="Rectangle 3"/>
          <p:cNvSpPr>
            <a:spLocks noGrp="1" noChangeArrowheads="1"/>
          </p:cNvSpPr>
          <p:nvPr>
            <p:ph type="body" idx="1"/>
          </p:nvPr>
        </p:nvSpPr>
        <p:spPr/>
        <p:txBody>
          <a:bodyPr/>
          <a:lstStyle/>
          <a:p>
            <a:pPr eaLnBrk="1" hangingPunct="1"/>
            <a:r>
              <a:rPr lang="zh-CN" altLang="en-US" smtClean="0"/>
              <a:t>路由信息协议（</a:t>
            </a:r>
            <a:r>
              <a:rPr lang="en-US" altLang="zh-CN" smtClean="0"/>
              <a:t>Routing Information Protocol</a:t>
            </a:r>
            <a:r>
              <a:rPr lang="zh-CN" altLang="en-US" smtClean="0"/>
              <a:t>，</a:t>
            </a:r>
            <a:r>
              <a:rPr lang="en-US" altLang="zh-CN" smtClean="0"/>
              <a:t>RIP</a:t>
            </a:r>
            <a:r>
              <a:rPr lang="zh-CN" altLang="en-US" smtClean="0"/>
              <a:t>）是一种较为简单的内部网关协议（</a:t>
            </a:r>
            <a:r>
              <a:rPr lang="en-US" altLang="zh-CN" smtClean="0"/>
              <a:t>Interior Gateway Protocol</a:t>
            </a:r>
            <a:r>
              <a:rPr lang="zh-CN" altLang="en-US" smtClean="0"/>
              <a:t>，</a:t>
            </a:r>
            <a:r>
              <a:rPr lang="en-US" altLang="zh-CN" smtClean="0"/>
              <a:t>IGP</a:t>
            </a:r>
            <a:r>
              <a:rPr lang="zh-CN" altLang="en-US" smtClean="0"/>
              <a:t>），主要用于规模较小的网络。</a:t>
            </a:r>
            <a:endParaRPr lang="en-US" altLang="zh-CN" smtClean="0"/>
          </a:p>
          <a:p>
            <a:pPr eaLnBrk="1" hangingPunct="1"/>
            <a:r>
              <a:rPr lang="zh-CN" altLang="en-US" smtClean="0"/>
              <a:t>由于</a:t>
            </a:r>
            <a:r>
              <a:rPr lang="en-US" altLang="zh-CN" smtClean="0"/>
              <a:t>RIP</a:t>
            </a:r>
            <a:r>
              <a:rPr lang="zh-CN" altLang="en-US" smtClean="0"/>
              <a:t>的实现较为简单，协议本身的开销对网络的性能影响比较小，并且在配置和维护管理方面也非常容易，因此在实际组网中仍有广泛的应用。</a:t>
            </a:r>
          </a:p>
        </p:txBody>
      </p:sp>
    </p:spTree>
    <p:extLst>
      <p:ext uri="{BB962C8B-B14F-4D97-AF65-F5344CB8AC3E}">
        <p14:creationId xmlns:p14="http://schemas.microsoft.com/office/powerpoint/2010/main" val="167988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t>RIP</a:t>
            </a:r>
          </a:p>
        </p:txBody>
      </p:sp>
      <p:sp>
        <p:nvSpPr>
          <p:cNvPr id="18435" name="Rectangle 3"/>
          <p:cNvSpPr>
            <a:spLocks noGrp="1" noChangeArrowheads="1"/>
          </p:cNvSpPr>
          <p:nvPr>
            <p:ph type="body" idx="1"/>
          </p:nvPr>
        </p:nvSpPr>
        <p:spPr/>
        <p:txBody>
          <a:bodyPr/>
          <a:lstStyle/>
          <a:p>
            <a:pPr eaLnBrk="1" hangingPunct="1">
              <a:lnSpc>
                <a:spcPct val="100000"/>
              </a:lnSpc>
            </a:pPr>
            <a:r>
              <a:rPr lang="zh-CN" altLang="en-US" smtClean="0"/>
              <a:t>每个运行</a:t>
            </a:r>
            <a:r>
              <a:rPr lang="en-US" altLang="zh-CN" smtClean="0"/>
              <a:t>RIP</a:t>
            </a:r>
            <a:r>
              <a:rPr lang="zh-CN" altLang="en-US" smtClean="0"/>
              <a:t>的路由器管理一个路由数据库，该路由数据库包含了到网络中所有可达目的网络的路由项，这些路由项包含下列信息：</a:t>
            </a:r>
          </a:p>
          <a:p>
            <a:pPr lvl="1" eaLnBrk="1" hangingPunct="1">
              <a:lnSpc>
                <a:spcPct val="100000"/>
              </a:lnSpc>
            </a:pPr>
            <a:r>
              <a:rPr lang="zh-CN" altLang="en-US" smtClean="0"/>
              <a:t>目的地址：指主机或网络的地址。</a:t>
            </a:r>
          </a:p>
          <a:p>
            <a:pPr lvl="1" eaLnBrk="1" hangingPunct="1">
              <a:lnSpc>
                <a:spcPct val="100000"/>
              </a:lnSpc>
            </a:pPr>
            <a:r>
              <a:rPr lang="zh-CN" altLang="en-US" smtClean="0"/>
              <a:t>下一跳地址：指为到达目的地，本路由器要经过的下一个路由器地址。</a:t>
            </a:r>
          </a:p>
          <a:p>
            <a:pPr lvl="1" eaLnBrk="1" hangingPunct="1">
              <a:lnSpc>
                <a:spcPct val="100000"/>
              </a:lnSpc>
            </a:pPr>
            <a:r>
              <a:rPr lang="zh-CN" altLang="en-US" smtClean="0"/>
              <a:t>接口：指转发报文的接口。</a:t>
            </a:r>
          </a:p>
          <a:p>
            <a:pPr lvl="1" eaLnBrk="1" hangingPunct="1">
              <a:lnSpc>
                <a:spcPct val="100000"/>
              </a:lnSpc>
            </a:pPr>
            <a:r>
              <a:rPr lang="zh-CN" altLang="en-US" smtClean="0"/>
              <a:t>路由权值：指本路由器到达目的地的跳数，是一个</a:t>
            </a:r>
            <a:r>
              <a:rPr lang="en-US" altLang="zh-CN" smtClean="0"/>
              <a:t>0</a:t>
            </a:r>
            <a:r>
              <a:rPr lang="zh-CN" altLang="en-US" smtClean="0"/>
              <a:t>～</a:t>
            </a:r>
            <a:r>
              <a:rPr lang="en-US" altLang="zh-CN" smtClean="0"/>
              <a:t>15</a:t>
            </a:r>
            <a:r>
              <a:rPr lang="zh-CN" altLang="en-US" smtClean="0"/>
              <a:t>之间的整数。</a:t>
            </a:r>
          </a:p>
          <a:p>
            <a:pPr lvl="1" eaLnBrk="1" hangingPunct="1">
              <a:lnSpc>
                <a:spcPct val="100000"/>
              </a:lnSpc>
            </a:pPr>
            <a:r>
              <a:rPr lang="zh-CN" altLang="en-US" smtClean="0"/>
              <a:t>路由时间：从路由项最后一次被修改到现在所经过的时间，路由项每次被修改时，路由时间重置为</a:t>
            </a:r>
            <a:r>
              <a:rPr lang="en-US" altLang="zh-CN" smtClean="0"/>
              <a:t>0</a:t>
            </a:r>
            <a:r>
              <a:rPr lang="zh-CN" altLang="en-US" smtClean="0"/>
              <a:t>。</a:t>
            </a:r>
          </a:p>
          <a:p>
            <a:pPr lvl="1" eaLnBrk="1" hangingPunct="1">
              <a:lnSpc>
                <a:spcPct val="100000"/>
              </a:lnSpc>
            </a:pPr>
            <a:r>
              <a:rPr lang="zh-CN" altLang="en-US" smtClean="0"/>
              <a:t>路由标记：区分路由为内部路由协议的路由还是引入外部路由协议的路由的标记。 </a:t>
            </a:r>
          </a:p>
        </p:txBody>
      </p:sp>
    </p:spTree>
    <p:extLst>
      <p:ext uri="{BB962C8B-B14F-4D97-AF65-F5344CB8AC3E}">
        <p14:creationId xmlns:p14="http://schemas.microsoft.com/office/powerpoint/2010/main" val="3701952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t>路由环路问题</a:t>
            </a:r>
          </a:p>
        </p:txBody>
      </p:sp>
      <p:sp>
        <p:nvSpPr>
          <p:cNvPr id="19459" name="内容占位符 2"/>
          <p:cNvSpPr>
            <a:spLocks noGrp="1"/>
          </p:cNvSpPr>
          <p:nvPr>
            <p:ph idx="1"/>
          </p:nvPr>
        </p:nvSpPr>
        <p:spPr>
          <a:xfrm>
            <a:off x="457200" y="5445125"/>
            <a:ext cx="8229600" cy="577850"/>
          </a:xfrm>
        </p:spPr>
        <p:txBody>
          <a:bodyPr/>
          <a:lstStyle/>
          <a:p>
            <a:endParaRPr lang="zh-CN" altLang="en-US" smtClean="0"/>
          </a:p>
        </p:txBody>
      </p:sp>
      <p:pic>
        <p:nvPicPr>
          <p:cNvPr id="19460" name="Picture 2" descr="E:\360data\重要数据\我的图片\QQplayerPic\实验13 知识 距离矢量路由协议-RIP[00_24_34][20200326-170222].png"/>
          <p:cNvPicPr>
            <a:picLocks noChangeAspect="1" noChangeArrowheads="1"/>
          </p:cNvPicPr>
          <p:nvPr/>
        </p:nvPicPr>
        <p:blipFill>
          <a:blip r:embed="rId2">
            <a:extLst>
              <a:ext uri="{28A0092B-C50C-407E-A947-70E740481C1C}">
                <a14:useLocalDpi xmlns:a14="http://schemas.microsoft.com/office/drawing/2010/main" val="0"/>
              </a:ext>
            </a:extLst>
          </a:blip>
          <a:srcRect l="4501" t="15971" r="2792" b="24480"/>
          <a:stretch>
            <a:fillRect/>
          </a:stretch>
        </p:blipFill>
        <p:spPr bwMode="auto">
          <a:xfrm>
            <a:off x="0" y="981075"/>
            <a:ext cx="9153525"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11865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t>防止路由环路的方法</a:t>
            </a:r>
          </a:p>
        </p:txBody>
      </p:sp>
      <p:sp>
        <p:nvSpPr>
          <p:cNvPr id="20483" name="Rectangle 3"/>
          <p:cNvSpPr>
            <a:spLocks noGrp="1" noChangeArrowheads="1"/>
          </p:cNvSpPr>
          <p:nvPr>
            <p:ph type="body" idx="1"/>
          </p:nvPr>
        </p:nvSpPr>
        <p:spPr/>
        <p:txBody>
          <a:bodyPr/>
          <a:lstStyle/>
          <a:p>
            <a:pPr eaLnBrk="1" hangingPunct="1">
              <a:lnSpc>
                <a:spcPct val="150000"/>
              </a:lnSpc>
            </a:pPr>
            <a:r>
              <a:rPr lang="zh-CN" altLang="en-US" sz="2400" smtClean="0"/>
              <a:t>水平分割：从接口</a:t>
            </a:r>
            <a:r>
              <a:rPr lang="en-US" altLang="zh-CN" sz="2400" smtClean="0"/>
              <a:t>X</a:t>
            </a:r>
            <a:r>
              <a:rPr lang="zh-CN" altLang="en-US" sz="2400" smtClean="0"/>
              <a:t>发出的路由更新中，不能包括那些出口也为</a:t>
            </a:r>
            <a:r>
              <a:rPr lang="en-US" altLang="zh-CN" sz="2400" smtClean="0"/>
              <a:t>X</a:t>
            </a:r>
            <a:r>
              <a:rPr lang="zh-CN" altLang="en-US" sz="2400" smtClean="0"/>
              <a:t>的路由信息；</a:t>
            </a:r>
          </a:p>
          <a:p>
            <a:pPr eaLnBrk="1" hangingPunct="1">
              <a:lnSpc>
                <a:spcPct val="150000"/>
              </a:lnSpc>
            </a:pPr>
            <a:r>
              <a:rPr lang="zh-CN" altLang="en-US" sz="2400" smtClean="0"/>
              <a:t>触发更新：当路由失效时，不再等待下一个更新周期，而是立即触发，发布毒化路由更新；</a:t>
            </a:r>
          </a:p>
          <a:p>
            <a:pPr eaLnBrk="1" hangingPunct="1">
              <a:lnSpc>
                <a:spcPct val="150000"/>
              </a:lnSpc>
            </a:pPr>
            <a:r>
              <a:rPr lang="zh-CN" altLang="en-US" sz="2400" smtClean="0"/>
              <a:t>毒性反转：当学到一条失效路由时，对这条路由忽略水平分割规则，并通告毒化路由。</a:t>
            </a:r>
          </a:p>
        </p:txBody>
      </p:sp>
    </p:spTree>
    <p:extLst>
      <p:ext uri="{BB962C8B-B14F-4D97-AF65-F5344CB8AC3E}">
        <p14:creationId xmlns:p14="http://schemas.microsoft.com/office/powerpoint/2010/main" val="12224984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smtClean="0"/>
              <a:t>路由毒化</a:t>
            </a:r>
          </a:p>
        </p:txBody>
      </p:sp>
      <p:sp>
        <p:nvSpPr>
          <p:cNvPr id="21507" name="Rectangle 3"/>
          <p:cNvSpPr>
            <a:spLocks noGrp="1" noChangeArrowheads="1"/>
          </p:cNvSpPr>
          <p:nvPr>
            <p:ph type="body" idx="1"/>
          </p:nvPr>
        </p:nvSpPr>
        <p:spPr/>
        <p:txBody>
          <a:bodyPr/>
          <a:lstStyle/>
          <a:p>
            <a:pPr eaLnBrk="1" hangingPunct="1"/>
            <a:r>
              <a:rPr lang="zh-CN" altLang="en-US" smtClean="0"/>
              <a:t>路由毒化：路由毒化是路由广播的一个实例，但是它的度量值是特殊的，被叫做无穷大。路由器认为度量值为无穷大的路由广播代表失效。</a:t>
            </a:r>
          </a:p>
          <a:p>
            <a:pPr eaLnBrk="1" hangingPunct="1"/>
            <a:r>
              <a:rPr lang="zh-CN" altLang="en-US" smtClean="0"/>
              <a:t>每种距离矢量路由协议都使用一个明确的度量值来表示无穷大。</a:t>
            </a:r>
            <a:r>
              <a:rPr lang="en-US" altLang="zh-CN" smtClean="0"/>
              <a:t>RIP</a:t>
            </a:r>
            <a:r>
              <a:rPr lang="zh-CN" altLang="en-US" smtClean="0"/>
              <a:t>定义的无穷大为</a:t>
            </a:r>
            <a:r>
              <a:rPr lang="en-US" altLang="zh-CN" smtClean="0"/>
              <a:t>16</a:t>
            </a:r>
            <a:r>
              <a:rPr lang="zh-CN" altLang="en-US" smtClean="0"/>
              <a:t>。</a:t>
            </a:r>
          </a:p>
          <a:p>
            <a:pPr eaLnBrk="1" hangingPunct="1"/>
            <a:r>
              <a:rPr lang="zh-CN" altLang="en-US" smtClean="0"/>
              <a:t>距离矢量路由协议使用毒化路由的方法传播关于路由失效的坏消息。</a:t>
            </a:r>
          </a:p>
        </p:txBody>
      </p:sp>
    </p:spTree>
    <p:extLst>
      <p:ext uri="{BB962C8B-B14F-4D97-AF65-F5344CB8AC3E}">
        <p14:creationId xmlns:p14="http://schemas.microsoft.com/office/powerpoint/2010/main" val="37610358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t>防止路由环路的方法</a:t>
            </a:r>
          </a:p>
        </p:txBody>
      </p:sp>
      <p:sp>
        <p:nvSpPr>
          <p:cNvPr id="22531" name="Rectangle 3"/>
          <p:cNvSpPr>
            <a:spLocks noGrp="1" noChangeArrowheads="1"/>
          </p:cNvSpPr>
          <p:nvPr>
            <p:ph type="body" idx="1"/>
          </p:nvPr>
        </p:nvSpPr>
        <p:spPr/>
        <p:txBody>
          <a:bodyPr/>
          <a:lstStyle/>
          <a:p>
            <a:pPr eaLnBrk="1" hangingPunct="1">
              <a:lnSpc>
                <a:spcPct val="150000"/>
              </a:lnSpc>
            </a:pPr>
            <a:r>
              <a:rPr lang="zh-CN" altLang="en-US" sz="2400" smtClean="0"/>
              <a:t>抑制：当某条路由被认为失效后，路由器会让这条路由保持</a:t>
            </a:r>
            <a:r>
              <a:rPr lang="en-US" altLang="zh-CN" sz="2400" smtClean="0"/>
              <a:t>down</a:t>
            </a:r>
            <a:r>
              <a:rPr lang="zh-CN" altLang="en-US" sz="2400" smtClean="0"/>
              <a:t>状态一段时间，以确保每台路由器都学到这个信息。抑制过程会让路由器忽略掉有关这条失效路由的新信息，这段时间称为抑制时间，利用抑制计时器计时。即：</a:t>
            </a:r>
            <a:br>
              <a:rPr lang="zh-CN" altLang="en-US" sz="2400" smtClean="0"/>
            </a:br>
            <a:r>
              <a:rPr lang="zh-CN" altLang="en-US" sz="2400" smtClean="0"/>
              <a:t>当收到一条毒化路由时，为这条路由启动抑制计时器。在抑制时间内，这条失效路由不接收任何信息，除非这条信息是从原始通过这条路由的路由器来的。</a:t>
            </a:r>
          </a:p>
        </p:txBody>
      </p:sp>
    </p:spTree>
    <p:extLst>
      <p:ext uri="{BB962C8B-B14F-4D97-AF65-F5344CB8AC3E}">
        <p14:creationId xmlns:p14="http://schemas.microsoft.com/office/powerpoint/2010/main" val="33373335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t>RIPv1</a:t>
            </a:r>
            <a:r>
              <a:rPr lang="zh-CN" altLang="en-US" smtClean="0"/>
              <a:t>、</a:t>
            </a:r>
            <a:r>
              <a:rPr lang="en-US" altLang="zh-CN" smtClean="0"/>
              <a:t>RIPv2</a:t>
            </a:r>
            <a:r>
              <a:rPr lang="zh-CN" altLang="en-US" smtClean="0"/>
              <a:t>比较</a:t>
            </a:r>
          </a:p>
        </p:txBody>
      </p:sp>
      <p:graphicFrame>
        <p:nvGraphicFramePr>
          <p:cNvPr id="388228" name="Group 132"/>
          <p:cNvGraphicFramePr>
            <a:graphicFrameLocks noGrp="1"/>
          </p:cNvGraphicFramePr>
          <p:nvPr>
            <p:ph idx="1"/>
          </p:nvPr>
        </p:nvGraphicFramePr>
        <p:xfrm>
          <a:off x="457200" y="1131888"/>
          <a:ext cx="8229600" cy="4089400"/>
        </p:xfrm>
        <a:graphic>
          <a:graphicData uri="http://schemas.openxmlformats.org/drawingml/2006/table">
            <a:tbl>
              <a:tblPr/>
              <a:tblGrid>
                <a:gridCol w="6419850"/>
                <a:gridCol w="863600"/>
                <a:gridCol w="946150"/>
              </a:tblGrid>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华文细黑" pitchFamily="2" charset="-122"/>
                        </a:rPr>
                        <a:t>特性</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V1</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V2</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华文细黑" pitchFamily="2" charset="-122"/>
                        </a:rPr>
                        <a:t>跳计数度量值</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15</a:t>
                      </a:r>
                      <a:r>
                        <a:rPr kumimoji="0" lang="zh-CN" altLang="en-US" sz="2400" b="1" i="0" u="none" strike="noStrike" cap="none" normalizeH="0" baseline="0" smtClean="0">
                          <a:ln>
                            <a:noFill/>
                          </a:ln>
                          <a:solidFill>
                            <a:srgbClr val="000000"/>
                          </a:solidFill>
                          <a:effectLst/>
                          <a:latin typeface="Arial" charset="0"/>
                          <a:ea typeface="华文细黑" pitchFamily="2" charset="-122"/>
                        </a:rPr>
                        <a:t>是最大的有效路由权值，</a:t>
                      </a:r>
                      <a:r>
                        <a:rPr kumimoji="0" lang="en-US" altLang="zh-CN" sz="2400" b="1" i="0" u="none" strike="noStrike" cap="none" normalizeH="0" baseline="0" smtClean="0">
                          <a:ln>
                            <a:noFill/>
                          </a:ln>
                          <a:solidFill>
                            <a:srgbClr val="CC0000"/>
                          </a:solidFill>
                          <a:effectLst/>
                          <a:latin typeface="Arial" charset="0"/>
                          <a:ea typeface="华文细黑" pitchFamily="2" charset="-122"/>
                        </a:rPr>
                        <a:t>16</a:t>
                      </a:r>
                      <a:r>
                        <a:rPr kumimoji="0" lang="zh-CN" altLang="en-US" sz="2400" b="1" i="0" u="none" strike="noStrike" cap="none" normalizeH="0" baseline="0" smtClean="0">
                          <a:ln>
                            <a:noFill/>
                          </a:ln>
                          <a:solidFill>
                            <a:srgbClr val="CC0000"/>
                          </a:solidFill>
                          <a:effectLst/>
                          <a:latin typeface="Arial" charset="0"/>
                          <a:ea typeface="华文细黑" pitchFamily="2" charset="-122"/>
                        </a:rPr>
                        <a:t>为无穷大</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华文细黑" pitchFamily="2" charset="-122"/>
                        </a:rPr>
                        <a:t>默认</a:t>
                      </a:r>
                      <a:r>
                        <a:rPr kumimoji="0" lang="en-US" altLang="zh-CN" sz="2400" b="1" i="0" u="none" strike="noStrike" cap="none" normalizeH="0" baseline="0" smtClean="0">
                          <a:ln>
                            <a:noFill/>
                          </a:ln>
                          <a:solidFill>
                            <a:srgbClr val="000000"/>
                          </a:solidFill>
                          <a:effectLst/>
                          <a:latin typeface="Arial" charset="0"/>
                          <a:ea typeface="华文细黑" pitchFamily="2" charset="-122"/>
                        </a:rPr>
                        <a:t>30s</a:t>
                      </a:r>
                      <a:r>
                        <a:rPr kumimoji="0" lang="zh-CN" altLang="en-US" sz="2400" b="1" i="0" u="none" strike="noStrike" cap="none" normalizeH="0" baseline="0" smtClean="0">
                          <a:ln>
                            <a:noFill/>
                          </a:ln>
                          <a:solidFill>
                            <a:srgbClr val="000000"/>
                          </a:solidFill>
                          <a:effectLst/>
                          <a:latin typeface="Arial" charset="0"/>
                          <a:ea typeface="华文细黑" pitchFamily="2" charset="-122"/>
                        </a:rPr>
                        <a:t>更新周期</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华文细黑" pitchFamily="2" charset="-122"/>
                        </a:rPr>
                        <a:t>当路由变化时部分触发更新</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华文细黑" pitchFamily="2" charset="-122"/>
                        </a:rPr>
                        <a:t>使用路由毒化、毒性反转、水平分割及抑制</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华文细黑" pitchFamily="2" charset="-122"/>
                        </a:rPr>
                        <a:t>对同一子网支持多条等值路由 默认</a:t>
                      </a:r>
                      <a:r>
                        <a:rPr kumimoji="0" lang="en-US" altLang="zh-CN" sz="2400" b="1" i="0" u="none" strike="noStrike" cap="none" normalizeH="0" baseline="0" smtClean="0">
                          <a:ln>
                            <a:noFill/>
                          </a:ln>
                          <a:solidFill>
                            <a:srgbClr val="000000"/>
                          </a:solidFill>
                          <a:effectLst/>
                          <a:latin typeface="Arial" charset="0"/>
                          <a:ea typeface="华文细黑" pitchFamily="2" charset="-122"/>
                        </a:rPr>
                        <a:t>4</a:t>
                      </a:r>
                      <a:r>
                        <a:rPr kumimoji="0" lang="zh-CN" altLang="en-US" sz="2400" b="1" i="0" u="none" strike="noStrike" cap="none" normalizeH="0" baseline="0" smtClean="0">
                          <a:ln>
                            <a:noFill/>
                          </a:ln>
                          <a:solidFill>
                            <a:srgbClr val="000000"/>
                          </a:solidFill>
                          <a:effectLst/>
                          <a:latin typeface="Arial" charset="0"/>
                          <a:ea typeface="华文细黑" pitchFamily="2" charset="-122"/>
                        </a:rPr>
                        <a:t>，最大</a:t>
                      </a:r>
                      <a:r>
                        <a:rPr kumimoji="0" lang="en-US" altLang="zh-CN" sz="2400" b="1" i="0" u="none" strike="noStrike" cap="none" normalizeH="0" baseline="0" smtClean="0">
                          <a:ln>
                            <a:noFill/>
                          </a:ln>
                          <a:solidFill>
                            <a:srgbClr val="000000"/>
                          </a:solidFill>
                          <a:effectLst/>
                          <a:latin typeface="Arial" charset="0"/>
                          <a:ea typeface="华文细黑" pitchFamily="2" charset="-122"/>
                        </a:rPr>
                        <a:t>6</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398962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mtClean="0"/>
              <a:t>RIPv1</a:t>
            </a:r>
            <a:r>
              <a:rPr lang="zh-CN" altLang="en-US" smtClean="0"/>
              <a:t>、</a:t>
            </a:r>
            <a:r>
              <a:rPr lang="en-US" altLang="zh-CN" smtClean="0"/>
              <a:t>RIPv2</a:t>
            </a:r>
            <a:r>
              <a:rPr lang="zh-CN" altLang="en-US" smtClean="0"/>
              <a:t>比较</a:t>
            </a:r>
          </a:p>
        </p:txBody>
      </p:sp>
      <p:graphicFrame>
        <p:nvGraphicFramePr>
          <p:cNvPr id="390186" name="Group 42"/>
          <p:cNvGraphicFramePr>
            <a:graphicFrameLocks noGrp="1"/>
          </p:cNvGraphicFramePr>
          <p:nvPr>
            <p:ph idx="1"/>
          </p:nvPr>
        </p:nvGraphicFramePr>
        <p:xfrm>
          <a:off x="457200" y="1563688"/>
          <a:ext cx="8229600" cy="2873375"/>
        </p:xfrm>
        <a:graphic>
          <a:graphicData uri="http://schemas.openxmlformats.org/drawingml/2006/table">
            <a:tbl>
              <a:tblPr/>
              <a:tblGrid>
                <a:gridCol w="6419850"/>
                <a:gridCol w="863600"/>
                <a:gridCol w="946150"/>
              </a:tblGrid>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dirty="0" smtClean="0">
                          <a:ln>
                            <a:noFill/>
                          </a:ln>
                          <a:solidFill>
                            <a:srgbClr val="000000"/>
                          </a:solidFill>
                          <a:effectLst/>
                          <a:latin typeface="Arial" charset="0"/>
                          <a:ea typeface="华文细黑" pitchFamily="2" charset="-122"/>
                        </a:rPr>
                        <a:t>特性</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V1</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V2</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smtClean="0">
                          <a:ln>
                            <a:noFill/>
                          </a:ln>
                          <a:solidFill>
                            <a:srgbClr val="000000"/>
                          </a:solidFill>
                          <a:effectLst/>
                          <a:latin typeface="Arial" charset="0"/>
                          <a:ea typeface="华文细黑" pitchFamily="2" charset="-122"/>
                        </a:rPr>
                        <a:t>利用组播发送更新</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N</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dirty="0" smtClean="0">
                          <a:ln>
                            <a:noFill/>
                          </a:ln>
                          <a:solidFill>
                            <a:srgbClr val="000000"/>
                          </a:solidFill>
                          <a:effectLst/>
                          <a:latin typeface="Arial" charset="0"/>
                          <a:ea typeface="华文细黑" pitchFamily="2" charset="-122"/>
                        </a:rPr>
                        <a:t>更新中发送掩码，支持可变子网掩码</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N</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4200">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dirty="0" smtClean="0">
                          <a:ln>
                            <a:noFill/>
                          </a:ln>
                          <a:solidFill>
                            <a:srgbClr val="000000"/>
                          </a:solidFill>
                          <a:effectLst/>
                          <a:latin typeface="Arial" charset="0"/>
                          <a:ea typeface="华文细黑" pitchFamily="2" charset="-122"/>
                        </a:rPr>
                        <a:t>支持路由标记</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N</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6575">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zh-CN" altLang="en-US" sz="2400" b="1" i="0" u="none" strike="noStrike" cap="none" normalizeH="0" baseline="0" dirty="0" smtClean="0">
                          <a:ln>
                            <a:noFill/>
                          </a:ln>
                          <a:solidFill>
                            <a:srgbClr val="000000"/>
                          </a:solidFill>
                          <a:effectLst/>
                          <a:latin typeface="Arial" charset="0"/>
                          <a:ea typeface="华文细黑" pitchFamily="2" charset="-122"/>
                        </a:rPr>
                        <a:t>支持验证</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N</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itchFamily="2" charset="2"/>
                        <a:defRPr sz="2400" b="1">
                          <a:solidFill>
                            <a:srgbClr val="000000"/>
                          </a:solidFill>
                          <a:latin typeface="Arial" charset="0"/>
                          <a:ea typeface="华文细黑" pitchFamily="2" charset="-122"/>
                        </a:defRPr>
                      </a:lvl1pPr>
                      <a:lvl2pPr>
                        <a:lnSpc>
                          <a:spcPct val="110000"/>
                        </a:lnSpc>
                        <a:buClr>
                          <a:schemeClr val="tx1"/>
                        </a:buClr>
                        <a:buFont typeface="Wingdings" pitchFamily="2" charset="2"/>
                        <a:defRPr sz="2000">
                          <a:solidFill>
                            <a:srgbClr val="000000"/>
                          </a:solidFill>
                          <a:latin typeface="Arial" charset="0"/>
                          <a:ea typeface="华文细黑" pitchFamily="2" charset="-122"/>
                        </a:defRPr>
                      </a:lvl2pPr>
                      <a:lvl3pPr>
                        <a:lnSpc>
                          <a:spcPct val="110000"/>
                        </a:lnSpc>
                        <a:buClr>
                          <a:schemeClr val="tx1"/>
                        </a:buClr>
                        <a:buFont typeface="Wingdings" pitchFamily="2" charset="2"/>
                        <a:defRPr>
                          <a:solidFill>
                            <a:srgbClr val="000000"/>
                          </a:solidFill>
                          <a:latin typeface="Arial" charset="0"/>
                          <a:ea typeface="华文细黑" pitchFamily="2" charset="-122"/>
                        </a:defRPr>
                      </a:lvl3pPr>
                      <a:lvl4pPr>
                        <a:lnSpc>
                          <a:spcPct val="110000"/>
                        </a:lnSpc>
                        <a:buClr>
                          <a:schemeClr val="tx1"/>
                        </a:buClr>
                        <a:buFont typeface="Arial" charset="0"/>
                        <a:defRPr sz="1600">
                          <a:solidFill>
                            <a:srgbClr val="000000"/>
                          </a:solidFill>
                          <a:latin typeface="Arial" charset="0"/>
                          <a:ea typeface="华文细黑" pitchFamily="2" charset="-122"/>
                        </a:defRPr>
                      </a:lvl4pPr>
                      <a:lvl5pPr>
                        <a:lnSpc>
                          <a:spcPct val="110000"/>
                        </a:lnSpc>
                        <a:buClr>
                          <a:schemeClr val="tx1"/>
                        </a:buClr>
                        <a:buFont typeface="Wingdings" pitchFamily="2" charset="2"/>
                        <a:defRPr sz="1400">
                          <a:solidFill>
                            <a:srgbClr val="000000"/>
                          </a:solidFill>
                          <a:latin typeface="Arial" charset="0"/>
                          <a:ea typeface="华文细黑" pitchFamily="2" charset="-122"/>
                        </a:defRPr>
                      </a:lvl5pPr>
                      <a:lvl6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6pPr>
                      <a:lvl7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7pPr>
                      <a:lvl8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8pPr>
                      <a:lvl9pPr fontAlgn="base">
                        <a:lnSpc>
                          <a:spcPct val="110000"/>
                        </a:lnSpc>
                        <a:spcBef>
                          <a:spcPct val="0"/>
                        </a:spcBef>
                        <a:spcAft>
                          <a:spcPct val="0"/>
                        </a:spcAft>
                        <a:buClr>
                          <a:schemeClr val="tx1"/>
                        </a:buClr>
                        <a:buFont typeface="Wingdings" pitchFamily="2" charset="2"/>
                        <a:defRPr sz="1400">
                          <a:solidFill>
                            <a:srgbClr val="000000"/>
                          </a:solidFill>
                          <a:latin typeface="Arial" charset="0"/>
                          <a:ea typeface="华文细黑" pitchFamily="2" charset="-122"/>
                        </a:defRPr>
                      </a:lvl9pPr>
                    </a:lstStyle>
                    <a:p>
                      <a:pPr marL="0" marR="0" lvl="0" indent="0" algn="ctr" defTabSz="914400" rtl="0" eaLnBrk="1" fontAlgn="base" latinLnBrk="0" hangingPunct="1">
                        <a:lnSpc>
                          <a:spcPct val="110000"/>
                        </a:lnSpc>
                        <a:spcBef>
                          <a:spcPct val="0"/>
                        </a:spcBef>
                        <a:spcAft>
                          <a:spcPct val="0"/>
                        </a:spcAft>
                        <a:buClr>
                          <a:schemeClr val="tx1"/>
                        </a:buClr>
                        <a:buSzTx/>
                        <a:buFont typeface="Wingdings" pitchFamily="2" charset="2"/>
                        <a:buNone/>
                        <a:tabLst/>
                      </a:pPr>
                      <a:r>
                        <a:rPr kumimoji="0" lang="en-US" altLang="zh-CN" sz="2400" b="1" i="0" u="none" strike="noStrike" cap="none" normalizeH="0" baseline="0" smtClean="0">
                          <a:ln>
                            <a:noFill/>
                          </a:ln>
                          <a:solidFill>
                            <a:srgbClr val="000000"/>
                          </a:solidFill>
                          <a:effectLst/>
                          <a:latin typeface="Arial" charset="0"/>
                          <a:ea typeface="华文细黑" pitchFamily="2" charset="-122"/>
                        </a:rPr>
                        <a:t>Y</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510613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t>RIP</a:t>
            </a:r>
            <a:r>
              <a:rPr lang="zh-CN" altLang="en-US" smtClean="0"/>
              <a:t>配置</a:t>
            </a:r>
          </a:p>
        </p:txBody>
      </p:sp>
      <p:sp>
        <p:nvSpPr>
          <p:cNvPr id="27651" name="Rectangle 3"/>
          <p:cNvSpPr>
            <a:spLocks noGrp="1" noChangeArrowheads="1"/>
          </p:cNvSpPr>
          <p:nvPr>
            <p:ph type="body" idx="1"/>
          </p:nvPr>
        </p:nvSpPr>
        <p:spPr>
          <a:xfrm>
            <a:off x="457200" y="765175"/>
            <a:ext cx="8229600" cy="5688013"/>
          </a:xfrm>
        </p:spPr>
        <p:txBody>
          <a:bodyPr/>
          <a:lstStyle/>
          <a:p>
            <a:pPr marL="457200" indent="-457200" eaLnBrk="1" hangingPunct="1">
              <a:lnSpc>
                <a:spcPct val="100000"/>
              </a:lnSpc>
              <a:buFont typeface="Wingdings" pitchFamily="2" charset="2"/>
              <a:buNone/>
              <a:defRPr/>
            </a:pPr>
            <a:r>
              <a:rPr lang="zh-CN" altLang="en-US" sz="2400" dirty="0" smtClean="0"/>
              <a:t>启动</a:t>
            </a:r>
            <a:r>
              <a:rPr lang="en-US" altLang="zh-CN" sz="2400" dirty="0" smtClean="0"/>
              <a:t>RIP</a:t>
            </a:r>
          </a:p>
          <a:p>
            <a:pPr marL="457200" indent="-457200" eaLnBrk="1" hangingPunct="1">
              <a:lnSpc>
                <a:spcPct val="100000"/>
              </a:lnSpc>
              <a:defRPr/>
            </a:pPr>
            <a:r>
              <a:rPr lang="en-US" altLang="zh-CN" sz="2400" dirty="0" smtClean="0"/>
              <a:t>rip	    </a:t>
            </a:r>
            <a:br>
              <a:rPr lang="en-US" altLang="zh-CN" sz="2400" dirty="0" smtClean="0"/>
            </a:br>
            <a:r>
              <a:rPr lang="en-US" altLang="zh-CN" sz="2400" dirty="0" smtClean="0"/>
              <a:t># </a:t>
            </a:r>
            <a:r>
              <a:rPr lang="zh-CN" altLang="en-US" sz="2400" dirty="0" smtClean="0"/>
              <a:t>用来启动</a:t>
            </a:r>
            <a:r>
              <a:rPr lang="en-US" altLang="zh-CN" sz="2400" dirty="0" smtClean="0"/>
              <a:t>RIP </a:t>
            </a:r>
            <a:r>
              <a:rPr lang="zh-CN" altLang="en-US" sz="2400" dirty="0" smtClean="0"/>
              <a:t>协议的运行并进入其视图。</a:t>
            </a:r>
          </a:p>
          <a:p>
            <a:pPr marL="457200" indent="-457200" eaLnBrk="1" hangingPunct="1">
              <a:lnSpc>
                <a:spcPct val="100000"/>
              </a:lnSpc>
              <a:buFont typeface="Wingdings" pitchFamily="2" charset="2"/>
              <a:buNone/>
              <a:defRPr/>
            </a:pPr>
            <a:r>
              <a:rPr lang="zh-CN" altLang="en-US" sz="2400" dirty="0" smtClean="0"/>
              <a:t>	</a:t>
            </a:r>
            <a:r>
              <a:rPr lang="en-US" altLang="zh-CN" sz="2400" dirty="0" smtClean="0"/>
              <a:t># </a:t>
            </a:r>
            <a:r>
              <a:rPr lang="zh-CN" altLang="en-US" sz="2400" dirty="0" smtClean="0"/>
              <a:t>缺省情况下系统不运行</a:t>
            </a:r>
            <a:r>
              <a:rPr lang="en-US" altLang="zh-CN" sz="2400" dirty="0" smtClean="0"/>
              <a:t>RIP</a:t>
            </a:r>
            <a:r>
              <a:rPr lang="zh-CN" altLang="en-US" sz="2400" dirty="0" smtClean="0"/>
              <a:t>协议</a:t>
            </a:r>
          </a:p>
          <a:p>
            <a:pPr marL="457200" indent="-457200" eaLnBrk="1" hangingPunct="1">
              <a:lnSpc>
                <a:spcPct val="100000"/>
              </a:lnSpc>
              <a:buFont typeface="Wingdings" pitchFamily="2" charset="2"/>
              <a:buNone/>
              <a:defRPr/>
            </a:pPr>
            <a:endParaRPr lang="en-US" altLang="zh-CN" sz="2400" dirty="0" smtClean="0"/>
          </a:p>
          <a:p>
            <a:pPr eaLnBrk="1" hangingPunct="1">
              <a:lnSpc>
                <a:spcPct val="100000"/>
              </a:lnSpc>
              <a:defRPr/>
            </a:pPr>
            <a:r>
              <a:rPr lang="zh-CN" altLang="en-US" sz="2400" dirty="0" smtClean="0"/>
              <a:t>在</a:t>
            </a:r>
            <a:r>
              <a:rPr lang="zh-CN" altLang="en-US" sz="2400" dirty="0"/>
              <a:t>指定</a:t>
            </a:r>
            <a:r>
              <a:rPr lang="zh-CN" altLang="en-US" sz="2400" dirty="0" smtClean="0"/>
              <a:t>网段使能</a:t>
            </a:r>
            <a:r>
              <a:rPr lang="en-US" altLang="zh-CN" sz="2400" dirty="0" smtClean="0"/>
              <a:t>RIP</a:t>
            </a:r>
          </a:p>
          <a:p>
            <a:pPr marL="0" indent="0" eaLnBrk="1" hangingPunct="1">
              <a:lnSpc>
                <a:spcPct val="100000"/>
              </a:lnSpc>
              <a:buFont typeface="Wingdings" pitchFamily="2" charset="2"/>
              <a:buNone/>
              <a:defRPr/>
            </a:pPr>
            <a:r>
              <a:rPr lang="en-US" altLang="zh-CN" sz="2400" dirty="0" smtClean="0"/>
              <a:t>    network </a:t>
            </a:r>
            <a:r>
              <a:rPr lang="en-US" altLang="zh-CN" sz="2400" i="1" dirty="0" smtClean="0"/>
              <a:t>network-address</a:t>
            </a:r>
            <a:r>
              <a:rPr lang="en-US" altLang="zh-CN" sz="2400" dirty="0" smtClean="0"/>
              <a:t>	</a:t>
            </a:r>
          </a:p>
          <a:p>
            <a:pPr marL="457200" indent="-457200" eaLnBrk="1" hangingPunct="1">
              <a:lnSpc>
                <a:spcPct val="100000"/>
              </a:lnSpc>
              <a:buFont typeface="Wingdings" pitchFamily="2" charset="2"/>
              <a:buNone/>
              <a:defRPr/>
            </a:pPr>
            <a:r>
              <a:rPr lang="en-US" altLang="zh-CN" sz="2400" dirty="0" smtClean="0"/>
              <a:t>    # </a:t>
            </a:r>
            <a:r>
              <a:rPr lang="zh-CN" altLang="en-US" sz="2400" dirty="0" smtClean="0"/>
              <a:t>在指定的网络接口上应用</a:t>
            </a:r>
            <a:r>
              <a:rPr lang="en-US" altLang="zh-CN" sz="2400" dirty="0" smtClean="0"/>
              <a:t>RIP</a:t>
            </a:r>
            <a:r>
              <a:rPr lang="zh-CN" altLang="en-US" sz="2400" dirty="0" smtClean="0"/>
              <a:t>。缺省情况下禁用所有</a:t>
            </a:r>
            <a:r>
              <a:rPr lang="en-US" altLang="zh-CN" sz="2400" dirty="0" smtClean="0"/>
              <a:t>RIP </a:t>
            </a:r>
            <a:r>
              <a:rPr lang="zh-CN" altLang="en-US" sz="2400" dirty="0" smtClean="0"/>
              <a:t>接口。为了在某一接口上使能</a:t>
            </a:r>
            <a:r>
              <a:rPr lang="en-US" altLang="zh-CN" sz="2400" dirty="0" smtClean="0"/>
              <a:t>RIP </a:t>
            </a:r>
            <a:r>
              <a:rPr lang="zh-CN" altLang="en-US" sz="2400" dirty="0" smtClean="0"/>
              <a:t>路由则必须使用</a:t>
            </a:r>
            <a:r>
              <a:rPr lang="en-US" altLang="zh-CN" sz="2400" dirty="0" err="1" smtClean="0"/>
              <a:t>newtork</a:t>
            </a:r>
            <a:r>
              <a:rPr lang="en-US" altLang="zh-CN" sz="2400" dirty="0" smtClean="0"/>
              <a:t> </a:t>
            </a:r>
            <a:r>
              <a:rPr lang="zh-CN" altLang="en-US" sz="2400" dirty="0" smtClean="0"/>
              <a:t>命令</a:t>
            </a:r>
          </a:p>
          <a:p>
            <a:pPr marL="838200" lvl="1" indent="-381000" algn="ctr" eaLnBrk="1" hangingPunct="1">
              <a:lnSpc>
                <a:spcPct val="100000"/>
              </a:lnSpc>
              <a:defRPr/>
            </a:pPr>
            <a:r>
              <a:rPr lang="en-US" altLang="zh-CN" sz="2000" dirty="0" smtClean="0"/>
              <a:t>network-address</a:t>
            </a:r>
            <a:r>
              <a:rPr lang="zh-CN" altLang="en-US" sz="2000" dirty="0" smtClean="0"/>
              <a:t>：其取值可以为各个接口</a:t>
            </a:r>
            <a:r>
              <a:rPr lang="en-US" altLang="zh-CN" sz="2000" dirty="0" smtClean="0"/>
              <a:t>IP</a:t>
            </a:r>
            <a:r>
              <a:rPr lang="zh-CN" altLang="en-US" sz="2000" dirty="0" smtClean="0">
                <a:solidFill>
                  <a:srgbClr val="CC0000"/>
                </a:solidFill>
              </a:rPr>
              <a:t>网络地址</a:t>
            </a:r>
            <a:r>
              <a:rPr lang="zh-CN" altLang="en-US" sz="2000" dirty="0" smtClean="0"/>
              <a:t>。</a:t>
            </a:r>
          </a:p>
          <a:p>
            <a:pPr marL="0" indent="0" eaLnBrk="1" hangingPunct="1">
              <a:lnSpc>
                <a:spcPct val="100000"/>
              </a:lnSpc>
              <a:buFont typeface="Wingdings" pitchFamily="2" charset="2"/>
              <a:buNone/>
              <a:defRPr/>
            </a:pPr>
            <a:r>
              <a:rPr lang="en-US" altLang="zh-CN" sz="2400" dirty="0" smtClean="0"/>
              <a:t>     undo network network-address			  </a:t>
            </a:r>
            <a:br>
              <a:rPr lang="en-US" altLang="zh-CN" sz="2400" dirty="0" smtClean="0"/>
            </a:br>
            <a:r>
              <a:rPr lang="en-US" altLang="zh-CN" sz="2400" dirty="0" smtClean="0"/>
              <a:t>    # </a:t>
            </a:r>
            <a:r>
              <a:rPr lang="zh-CN" altLang="en-US" sz="2400" dirty="0" smtClean="0"/>
              <a:t>在指定的网络接口上取消应用</a:t>
            </a:r>
            <a:r>
              <a:rPr lang="en-US" altLang="zh-CN" sz="2400" dirty="0" smtClean="0"/>
              <a:t>RIP</a:t>
            </a:r>
          </a:p>
        </p:txBody>
      </p:sp>
    </p:spTree>
    <p:extLst>
      <p:ext uri="{BB962C8B-B14F-4D97-AF65-F5344CB8AC3E}">
        <p14:creationId xmlns:p14="http://schemas.microsoft.com/office/powerpoint/2010/main" val="36546630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zh-CN" smtClean="0"/>
              <a:t>RIP</a:t>
            </a:r>
            <a:r>
              <a:rPr lang="zh-CN" altLang="en-US" smtClean="0"/>
              <a:t>配置</a:t>
            </a:r>
          </a:p>
        </p:txBody>
      </p:sp>
      <p:sp>
        <p:nvSpPr>
          <p:cNvPr id="26627" name="Rectangle 3"/>
          <p:cNvSpPr>
            <a:spLocks noGrp="1" noChangeArrowheads="1"/>
          </p:cNvSpPr>
          <p:nvPr>
            <p:ph type="body" idx="1"/>
          </p:nvPr>
        </p:nvSpPr>
        <p:spPr/>
        <p:txBody>
          <a:bodyPr/>
          <a:lstStyle/>
          <a:p>
            <a:pPr eaLnBrk="1" hangingPunct="1">
              <a:lnSpc>
                <a:spcPct val="90000"/>
              </a:lnSpc>
              <a:buFont typeface="Wingdings" pitchFamily="2" charset="2"/>
              <a:buNone/>
            </a:pPr>
            <a:r>
              <a:rPr lang="en-US" altLang="zh-CN" sz="2400" b="0" smtClean="0"/>
              <a:t>import-route</a:t>
            </a:r>
            <a:endParaRPr lang="en-US" altLang="zh-CN" sz="2400" smtClean="0"/>
          </a:p>
          <a:p>
            <a:pPr eaLnBrk="1" hangingPunct="1">
              <a:lnSpc>
                <a:spcPct val="90000"/>
              </a:lnSpc>
            </a:pPr>
            <a:r>
              <a:rPr lang="en-US" altLang="zh-CN" sz="2400" smtClean="0"/>
              <a:t>import-route </a:t>
            </a:r>
            <a:r>
              <a:rPr lang="en-US" altLang="zh-CN" sz="2400" i="1" smtClean="0"/>
              <a:t>protocol</a:t>
            </a:r>
            <a:r>
              <a:rPr lang="en-US" altLang="zh-CN" sz="2400" smtClean="0"/>
              <a:t> [ allow-ibgp ] [ cost </a:t>
            </a:r>
            <a:r>
              <a:rPr lang="en-US" altLang="zh-CN" sz="2400" i="1" smtClean="0"/>
              <a:t>value</a:t>
            </a:r>
            <a:r>
              <a:rPr lang="en-US" altLang="zh-CN" sz="2400" smtClean="0"/>
              <a:t> ] [ route-policy </a:t>
            </a:r>
            <a:r>
              <a:rPr lang="en-US" altLang="zh-CN" sz="2400" i="1" smtClean="0"/>
              <a:t>route-policy-name</a:t>
            </a:r>
            <a:r>
              <a:rPr lang="en-US" altLang="zh-CN" sz="2400" smtClean="0"/>
              <a:t> ]</a:t>
            </a:r>
            <a:br>
              <a:rPr lang="en-US" altLang="zh-CN" sz="2400" smtClean="0"/>
            </a:br>
            <a:r>
              <a:rPr lang="en-US" altLang="zh-CN" sz="2400" smtClean="0"/>
              <a:t># </a:t>
            </a:r>
            <a:r>
              <a:rPr lang="en-US" altLang="zh-CN" sz="2400" b="0" smtClean="0"/>
              <a:t>import-route </a:t>
            </a:r>
            <a:r>
              <a:rPr lang="zh-CN" altLang="en-US" sz="2400" smtClean="0"/>
              <a:t>命令用来在</a:t>
            </a:r>
            <a:r>
              <a:rPr lang="en-US" altLang="zh-CN" sz="2400" smtClean="0"/>
              <a:t>RIP </a:t>
            </a:r>
            <a:r>
              <a:rPr lang="zh-CN" altLang="en-US" sz="2400" smtClean="0"/>
              <a:t>协议中引入其它协议的路由，</a:t>
            </a:r>
            <a:r>
              <a:rPr lang="en-US" altLang="zh-CN" sz="2400" b="0" smtClean="0"/>
              <a:t>undo import-route </a:t>
            </a:r>
            <a:r>
              <a:rPr lang="zh-CN" altLang="en-US" sz="2400" smtClean="0"/>
              <a:t>命令用来取消已经引入的相应协议的路由。缺省情况下，</a:t>
            </a:r>
            <a:r>
              <a:rPr lang="en-US" altLang="zh-CN" sz="2400" smtClean="0"/>
              <a:t>RIP </a:t>
            </a:r>
            <a:r>
              <a:rPr lang="zh-CN" altLang="en-US" sz="2400" smtClean="0"/>
              <a:t>不引入其它路由。</a:t>
            </a:r>
          </a:p>
          <a:p>
            <a:pPr lvl="1" eaLnBrk="1" hangingPunct="1">
              <a:lnSpc>
                <a:spcPct val="90000"/>
              </a:lnSpc>
            </a:pPr>
            <a:r>
              <a:rPr lang="en-US" altLang="zh-CN" sz="2000" i="1" smtClean="0"/>
              <a:t>protocol</a:t>
            </a:r>
            <a:r>
              <a:rPr lang="zh-CN" altLang="en-US" sz="2000" smtClean="0"/>
              <a:t>：可引入的源路由协议，目前</a:t>
            </a:r>
            <a:r>
              <a:rPr lang="en-US" altLang="zh-CN" sz="2000" smtClean="0"/>
              <a:t>RIP </a:t>
            </a:r>
            <a:r>
              <a:rPr lang="zh-CN" altLang="en-US" sz="2000" smtClean="0"/>
              <a:t>可引入的路由包括：</a:t>
            </a:r>
            <a:r>
              <a:rPr lang="en-US" altLang="zh-CN" sz="2000" b="1" smtClean="0"/>
              <a:t>direct</a:t>
            </a:r>
            <a:r>
              <a:rPr lang="zh-CN" altLang="en-US" sz="2000" smtClean="0"/>
              <a:t>、</a:t>
            </a:r>
            <a:r>
              <a:rPr lang="en-US" altLang="zh-CN" sz="2000" b="1" smtClean="0"/>
              <a:t>ospf</a:t>
            </a:r>
            <a:r>
              <a:rPr lang="zh-CN" altLang="en-US" sz="2000" smtClean="0"/>
              <a:t>、</a:t>
            </a:r>
            <a:r>
              <a:rPr lang="en-US" altLang="zh-CN" sz="2000" b="1" smtClean="0"/>
              <a:t>ospf-ase</a:t>
            </a:r>
            <a:r>
              <a:rPr lang="zh-CN" altLang="en-US" sz="2000" smtClean="0"/>
              <a:t>、</a:t>
            </a:r>
            <a:r>
              <a:rPr lang="en-US" altLang="zh-CN" sz="2000" b="1" smtClean="0"/>
              <a:t>ospf-nssa</a:t>
            </a:r>
            <a:r>
              <a:rPr lang="zh-CN" altLang="en-US" sz="2000" smtClean="0"/>
              <a:t>、</a:t>
            </a:r>
            <a:r>
              <a:rPr lang="en-US" altLang="zh-CN" sz="2000" b="1" smtClean="0"/>
              <a:t>static</a:t>
            </a:r>
            <a:r>
              <a:rPr lang="zh-CN" altLang="en-US" sz="2000" smtClean="0"/>
              <a:t>、</a:t>
            </a:r>
            <a:r>
              <a:rPr lang="en-US" altLang="zh-CN" sz="2000" b="1" smtClean="0"/>
              <a:t>bgp </a:t>
            </a:r>
            <a:r>
              <a:rPr lang="zh-CN" altLang="en-US" sz="2000" smtClean="0"/>
              <a:t>和</a:t>
            </a:r>
            <a:r>
              <a:rPr lang="en-US" altLang="zh-CN" sz="2000" b="1" smtClean="0"/>
              <a:t>isis</a:t>
            </a:r>
            <a:r>
              <a:rPr lang="zh-CN" altLang="en-US" sz="2000" smtClean="0"/>
              <a:t>。</a:t>
            </a:r>
          </a:p>
          <a:p>
            <a:pPr lvl="1" eaLnBrk="1" hangingPunct="1">
              <a:lnSpc>
                <a:spcPct val="90000"/>
              </a:lnSpc>
            </a:pPr>
            <a:r>
              <a:rPr lang="en-US" altLang="zh-CN" sz="2000" b="1" smtClean="0"/>
              <a:t>allow-ibgp</a:t>
            </a:r>
            <a:r>
              <a:rPr lang="zh-CN" altLang="en-US" sz="2000" smtClean="0"/>
              <a:t>：当</a:t>
            </a:r>
            <a:r>
              <a:rPr lang="en-US" altLang="zh-CN" sz="2000" i="1" smtClean="0"/>
              <a:t>protocol </a:t>
            </a:r>
            <a:r>
              <a:rPr lang="zh-CN" altLang="en-US" sz="2000" smtClean="0"/>
              <a:t>为</a:t>
            </a:r>
            <a:r>
              <a:rPr lang="en-US" altLang="zh-CN" sz="2000" smtClean="0"/>
              <a:t>BGP </a:t>
            </a:r>
            <a:r>
              <a:rPr lang="zh-CN" altLang="en-US" sz="2000" smtClean="0"/>
              <a:t>时，</a:t>
            </a:r>
            <a:r>
              <a:rPr lang="en-US" altLang="zh-CN" sz="2000" b="1" smtClean="0"/>
              <a:t>allow-ibgp </a:t>
            </a:r>
            <a:r>
              <a:rPr lang="zh-CN" altLang="en-US" sz="2000" smtClean="0"/>
              <a:t>为可选关键字。</a:t>
            </a:r>
            <a:r>
              <a:rPr lang="en-US" altLang="zh-CN" sz="2000" b="1" smtClean="0"/>
              <a:t>import-route bgp</a:t>
            </a:r>
            <a:r>
              <a:rPr lang="zh-CN" altLang="en-US" sz="2000" smtClean="0"/>
              <a:t>表示只引入</a:t>
            </a:r>
            <a:r>
              <a:rPr lang="en-US" altLang="zh-CN" sz="2000" smtClean="0"/>
              <a:t>EBGP </a:t>
            </a:r>
            <a:r>
              <a:rPr lang="zh-CN" altLang="en-US" sz="2000" smtClean="0"/>
              <a:t>路由，</a:t>
            </a:r>
            <a:r>
              <a:rPr lang="en-US" altLang="zh-CN" sz="2000" b="1" smtClean="0"/>
              <a:t>import-route bgp allow-ibgp </a:t>
            </a:r>
            <a:r>
              <a:rPr lang="zh-CN" altLang="en-US" sz="2000" smtClean="0"/>
              <a:t>表示将</a:t>
            </a:r>
            <a:r>
              <a:rPr lang="en-US" altLang="zh-CN" sz="2000" smtClean="0"/>
              <a:t>IBGP </a:t>
            </a:r>
            <a:r>
              <a:rPr lang="zh-CN" altLang="en-US" sz="2000" smtClean="0"/>
              <a:t>路由也引入，该配置危险，请慎用！</a:t>
            </a:r>
          </a:p>
          <a:p>
            <a:pPr lvl="1" eaLnBrk="1" hangingPunct="1">
              <a:lnSpc>
                <a:spcPct val="90000"/>
              </a:lnSpc>
            </a:pPr>
            <a:r>
              <a:rPr lang="en-US" altLang="zh-CN" sz="2000" i="1" smtClean="0"/>
              <a:t>value</a:t>
            </a:r>
            <a:r>
              <a:rPr lang="zh-CN" altLang="en-US" sz="2000" smtClean="0"/>
              <a:t>：所要引入的路由权值。取值范围为</a:t>
            </a:r>
            <a:r>
              <a:rPr lang="en-US" altLang="zh-CN" sz="2000" smtClean="0"/>
              <a:t>1</a:t>
            </a:r>
            <a:r>
              <a:rPr lang="zh-CN" altLang="en-US" sz="2000" smtClean="0"/>
              <a:t>～</a:t>
            </a:r>
            <a:r>
              <a:rPr lang="en-US" altLang="zh-CN" sz="2000" smtClean="0">
                <a:solidFill>
                  <a:srgbClr val="CC0000"/>
                </a:solidFill>
              </a:rPr>
              <a:t>16</a:t>
            </a:r>
            <a:r>
              <a:rPr lang="zh-CN" altLang="en-US" sz="2000" smtClean="0"/>
              <a:t>，缺省为</a:t>
            </a:r>
            <a:r>
              <a:rPr lang="en-US" altLang="zh-CN" sz="2000" smtClean="0"/>
              <a:t>1</a:t>
            </a:r>
            <a:r>
              <a:rPr lang="zh-CN" altLang="en-US" sz="2000" smtClean="0"/>
              <a:t>。</a:t>
            </a:r>
          </a:p>
          <a:p>
            <a:pPr lvl="1" eaLnBrk="1" hangingPunct="1">
              <a:lnSpc>
                <a:spcPct val="90000"/>
              </a:lnSpc>
            </a:pPr>
            <a:r>
              <a:rPr lang="en-US" altLang="zh-CN" sz="2000" b="1" smtClean="0"/>
              <a:t>route-policy </a:t>
            </a:r>
            <a:r>
              <a:rPr lang="en-US" altLang="zh-CN" sz="2000" i="1" smtClean="0"/>
              <a:t>route-policy-name</a:t>
            </a:r>
            <a:r>
              <a:rPr lang="zh-CN" altLang="en-US" sz="2000" smtClean="0"/>
              <a:t>：只有满足指定</a:t>
            </a:r>
            <a:r>
              <a:rPr lang="en-US" altLang="zh-CN" sz="2000" smtClean="0"/>
              <a:t>Route-policy </a:t>
            </a:r>
            <a:r>
              <a:rPr lang="zh-CN" altLang="en-US" sz="2000" smtClean="0"/>
              <a:t>的匹配条件的路由才被引入。</a:t>
            </a:r>
          </a:p>
          <a:p>
            <a:pPr eaLnBrk="1" hangingPunct="1">
              <a:lnSpc>
                <a:spcPct val="90000"/>
              </a:lnSpc>
            </a:pPr>
            <a:r>
              <a:rPr lang="en-US" altLang="zh-CN" sz="2400" smtClean="0"/>
              <a:t>undo import-route </a:t>
            </a:r>
            <a:r>
              <a:rPr lang="en-US" altLang="zh-CN" sz="2400" i="1" smtClean="0"/>
              <a:t>protocol</a:t>
            </a:r>
          </a:p>
          <a:p>
            <a:pPr eaLnBrk="1" hangingPunct="1">
              <a:lnSpc>
                <a:spcPct val="90000"/>
              </a:lnSpc>
              <a:buFont typeface="Wingdings" pitchFamily="2" charset="2"/>
              <a:buNone/>
            </a:pPr>
            <a:r>
              <a:rPr lang="en-US" altLang="zh-CN" sz="2400" b="0" smtClean="0"/>
              <a:t>    # </a:t>
            </a:r>
            <a:r>
              <a:rPr lang="zh-CN" altLang="en-US" sz="2400" b="0" smtClean="0"/>
              <a:t>取消已经引入的相应协议的路由</a:t>
            </a:r>
          </a:p>
        </p:txBody>
      </p:sp>
    </p:spTree>
    <p:extLst>
      <p:ext uri="{BB962C8B-B14F-4D97-AF65-F5344CB8AC3E}">
        <p14:creationId xmlns:p14="http://schemas.microsoft.com/office/powerpoint/2010/main" val="163115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t>2 </a:t>
            </a:r>
            <a:r>
              <a:rPr lang="zh-CN" altLang="en-US" smtClean="0"/>
              <a:t>路由器接口</a:t>
            </a:r>
            <a:endParaRPr lang="en-US" altLang="zh-CN" smtClean="0"/>
          </a:p>
        </p:txBody>
      </p:sp>
      <p:sp>
        <p:nvSpPr>
          <p:cNvPr id="10243" name="Rectangle 3"/>
          <p:cNvSpPr>
            <a:spLocks noGrp="1" noChangeArrowheads="1"/>
          </p:cNvSpPr>
          <p:nvPr>
            <p:ph type="body" idx="1"/>
          </p:nvPr>
        </p:nvSpPr>
        <p:spPr>
          <a:xfrm>
            <a:off x="457200" y="765175"/>
            <a:ext cx="8229600" cy="1663700"/>
          </a:xfrm>
        </p:spPr>
        <p:txBody>
          <a:bodyPr/>
          <a:lstStyle/>
          <a:p>
            <a:pPr marL="533400" indent="-533400" eaLnBrk="1" hangingPunct="1"/>
            <a:r>
              <a:rPr lang="zh-CN" altLang="en-US" smtClean="0"/>
              <a:t>路由器的命令行配置，不同视图对应不同的可用命令。注意所做配置应该运行的视图。</a:t>
            </a:r>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l="48779" t="26563" r="13428" b="44531"/>
          <a:stretch>
            <a:fillRect/>
          </a:stretch>
        </p:blipFill>
        <p:spPr bwMode="auto">
          <a:xfrm>
            <a:off x="142875" y="2143125"/>
            <a:ext cx="88011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7111762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zh-CN" smtClean="0"/>
              <a:t>RIP</a:t>
            </a:r>
            <a:r>
              <a:rPr lang="zh-CN" altLang="en-US" smtClean="0"/>
              <a:t>配置</a:t>
            </a:r>
          </a:p>
        </p:txBody>
      </p:sp>
      <p:sp>
        <p:nvSpPr>
          <p:cNvPr id="27651" name="Rectangle 3"/>
          <p:cNvSpPr>
            <a:spLocks noGrp="1" noChangeArrowheads="1"/>
          </p:cNvSpPr>
          <p:nvPr>
            <p:ph type="body" idx="1"/>
          </p:nvPr>
        </p:nvSpPr>
        <p:spPr/>
        <p:txBody>
          <a:bodyPr/>
          <a:lstStyle/>
          <a:p>
            <a:pPr eaLnBrk="1" hangingPunct="1"/>
            <a:r>
              <a:rPr lang="en-US" altLang="zh-CN" smtClean="0"/>
              <a:t>rip input</a:t>
            </a:r>
          </a:p>
          <a:p>
            <a:pPr eaLnBrk="1" hangingPunct="1">
              <a:buFont typeface="Wingdings" pitchFamily="2" charset="2"/>
              <a:buNone/>
            </a:pPr>
            <a:r>
              <a:rPr lang="en-US" altLang="zh-CN" smtClean="0"/>
              <a:t>	# </a:t>
            </a:r>
            <a:r>
              <a:rPr lang="zh-CN" altLang="en-US" b="0" smtClean="0"/>
              <a:t>用来允许</a:t>
            </a:r>
            <a:r>
              <a:rPr lang="zh-CN" altLang="en-US" b="0" smtClean="0">
                <a:solidFill>
                  <a:srgbClr val="CC0000"/>
                </a:solidFill>
              </a:rPr>
              <a:t>接口</a:t>
            </a:r>
            <a:r>
              <a:rPr lang="zh-CN" altLang="en-US" b="0" smtClean="0"/>
              <a:t>接收</a:t>
            </a:r>
            <a:r>
              <a:rPr lang="en-US" altLang="zh-CN" b="0" smtClean="0"/>
              <a:t>RIP</a:t>
            </a:r>
            <a:r>
              <a:rPr lang="zh-CN" altLang="en-US" b="0" smtClean="0"/>
              <a:t>报文。缺省情况下，除</a:t>
            </a:r>
            <a:r>
              <a:rPr lang="en-US" altLang="zh-CN" b="0" smtClean="0"/>
              <a:t>loopback </a:t>
            </a:r>
            <a:r>
              <a:rPr lang="zh-CN" altLang="en-US" b="0" smtClean="0"/>
              <a:t>接口之外的所有接口接收</a:t>
            </a:r>
            <a:r>
              <a:rPr lang="en-US" altLang="zh-CN" b="0" smtClean="0"/>
              <a:t>RIP </a:t>
            </a:r>
            <a:r>
              <a:rPr lang="zh-CN" altLang="en-US" b="0" smtClean="0"/>
              <a:t>报文。</a:t>
            </a:r>
            <a:endParaRPr lang="zh-CN" altLang="en-US" smtClean="0"/>
          </a:p>
          <a:p>
            <a:pPr eaLnBrk="1" hangingPunct="1"/>
            <a:r>
              <a:rPr lang="en-US" altLang="zh-CN" smtClean="0"/>
              <a:t>undo rip input</a:t>
            </a:r>
          </a:p>
          <a:p>
            <a:pPr eaLnBrk="1" hangingPunct="1">
              <a:buFont typeface="Wingdings" pitchFamily="2" charset="2"/>
              <a:buNone/>
            </a:pPr>
            <a:r>
              <a:rPr lang="en-US" altLang="zh-CN" smtClean="0"/>
              <a:t>	# </a:t>
            </a:r>
            <a:r>
              <a:rPr lang="zh-CN" altLang="en-US" smtClean="0"/>
              <a:t>禁止接口接收</a:t>
            </a:r>
            <a:r>
              <a:rPr lang="en-US" altLang="zh-CN" smtClean="0"/>
              <a:t>RIP</a:t>
            </a:r>
            <a:r>
              <a:rPr lang="zh-CN" altLang="en-US" smtClean="0"/>
              <a:t>报文。</a:t>
            </a:r>
          </a:p>
          <a:p>
            <a:pPr eaLnBrk="1" hangingPunct="1"/>
            <a:r>
              <a:rPr lang="en-US" altLang="zh-CN" smtClean="0"/>
              <a:t>rip output</a:t>
            </a:r>
          </a:p>
          <a:p>
            <a:pPr eaLnBrk="1" hangingPunct="1">
              <a:buFont typeface="Wingdings" pitchFamily="2" charset="2"/>
              <a:buNone/>
            </a:pPr>
            <a:r>
              <a:rPr lang="en-US" altLang="zh-CN" smtClean="0"/>
              <a:t>    # </a:t>
            </a:r>
            <a:r>
              <a:rPr lang="zh-CN" altLang="en-US" smtClean="0"/>
              <a:t>允许接口向外发送</a:t>
            </a:r>
            <a:r>
              <a:rPr lang="en-US" altLang="zh-CN" smtClean="0"/>
              <a:t>RIP</a:t>
            </a:r>
            <a:r>
              <a:rPr lang="zh-CN" altLang="en-US" smtClean="0"/>
              <a:t>报文。</a:t>
            </a:r>
          </a:p>
          <a:p>
            <a:pPr eaLnBrk="1" hangingPunct="1"/>
            <a:r>
              <a:rPr lang="en-US" altLang="zh-CN" smtClean="0"/>
              <a:t>undo rip output</a:t>
            </a:r>
          </a:p>
          <a:p>
            <a:pPr eaLnBrk="1" hangingPunct="1">
              <a:buFont typeface="Wingdings" pitchFamily="2" charset="2"/>
              <a:buNone/>
            </a:pPr>
            <a:r>
              <a:rPr lang="en-US" altLang="zh-CN" smtClean="0"/>
              <a:t>	# </a:t>
            </a:r>
            <a:r>
              <a:rPr lang="zh-CN" altLang="en-US" smtClean="0"/>
              <a:t>禁止接口向外发送</a:t>
            </a:r>
            <a:r>
              <a:rPr lang="en-US" altLang="zh-CN" smtClean="0"/>
              <a:t>RIP</a:t>
            </a:r>
            <a:r>
              <a:rPr lang="zh-CN" altLang="en-US" smtClean="0"/>
              <a:t>报文。</a:t>
            </a:r>
          </a:p>
        </p:txBody>
      </p:sp>
    </p:spTree>
    <p:extLst>
      <p:ext uri="{BB962C8B-B14F-4D97-AF65-F5344CB8AC3E}">
        <p14:creationId xmlns:p14="http://schemas.microsoft.com/office/powerpoint/2010/main" val="31920764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smtClean="0"/>
              <a:t>RIP</a:t>
            </a:r>
            <a:r>
              <a:rPr lang="zh-CN" altLang="en-US" smtClean="0"/>
              <a:t>配置</a:t>
            </a:r>
          </a:p>
        </p:txBody>
      </p:sp>
      <p:sp>
        <p:nvSpPr>
          <p:cNvPr id="28675" name="内容占位符 2"/>
          <p:cNvSpPr>
            <a:spLocks noGrp="1"/>
          </p:cNvSpPr>
          <p:nvPr>
            <p:ph idx="1"/>
          </p:nvPr>
        </p:nvSpPr>
        <p:spPr/>
        <p:txBody>
          <a:bodyPr/>
          <a:lstStyle/>
          <a:p>
            <a:pPr eaLnBrk="1" hangingPunct="1"/>
            <a:r>
              <a:rPr lang="en-US" altLang="zh-CN" smtClean="0"/>
              <a:t>silent-interface</a:t>
            </a:r>
          </a:p>
          <a:p>
            <a:pPr eaLnBrk="1" hangingPunct="1">
              <a:buFont typeface="Wingdings" pitchFamily="2" charset="2"/>
              <a:buNone/>
            </a:pPr>
            <a:r>
              <a:rPr lang="en-US" altLang="zh-CN" smtClean="0"/>
              <a:t>	# </a:t>
            </a:r>
            <a:r>
              <a:rPr lang="zh-CN" altLang="en-US" b="0" smtClean="0"/>
              <a:t>用来配置某</a:t>
            </a:r>
            <a:r>
              <a:rPr lang="zh-CN" altLang="en-US" b="0" smtClean="0">
                <a:solidFill>
                  <a:srgbClr val="CC0000"/>
                </a:solidFill>
              </a:rPr>
              <a:t>接口</a:t>
            </a:r>
            <a:r>
              <a:rPr lang="zh-CN" altLang="en-US" b="0" smtClean="0"/>
              <a:t>为静默接口，只接收</a:t>
            </a:r>
            <a:r>
              <a:rPr lang="en-US" altLang="zh-CN" b="0" smtClean="0"/>
              <a:t>RIP</a:t>
            </a:r>
            <a:r>
              <a:rPr lang="zh-CN" altLang="en-US" b="0" smtClean="0"/>
              <a:t>报文，而不发出</a:t>
            </a:r>
            <a:r>
              <a:rPr lang="en-US" altLang="zh-CN" b="0" smtClean="0"/>
              <a:t>RIP</a:t>
            </a:r>
            <a:r>
              <a:rPr lang="zh-CN" altLang="en-US" b="0" smtClean="0"/>
              <a:t>报文，作用与</a:t>
            </a:r>
            <a:r>
              <a:rPr lang="en-US" altLang="zh-CN" smtClean="0"/>
              <a:t>undo rip output</a:t>
            </a:r>
            <a:r>
              <a:rPr lang="zh-CN" altLang="en-US" smtClean="0"/>
              <a:t>类似，但优先级更高。</a:t>
            </a:r>
            <a:endParaRPr lang="en-US" altLang="zh-CN" smtClean="0"/>
          </a:p>
          <a:p>
            <a:pPr eaLnBrk="1" hangingPunct="1">
              <a:buFont typeface="Wingdings" pitchFamily="2" charset="2"/>
              <a:buNone/>
            </a:pPr>
            <a:endParaRPr lang="zh-CN" altLang="en-US" smtClean="0"/>
          </a:p>
          <a:p>
            <a:endParaRPr lang="zh-CN" altLang="en-US" smtClean="0"/>
          </a:p>
        </p:txBody>
      </p:sp>
    </p:spTree>
    <p:extLst>
      <p:ext uri="{BB962C8B-B14F-4D97-AF65-F5344CB8AC3E}">
        <p14:creationId xmlns:p14="http://schemas.microsoft.com/office/powerpoint/2010/main" val="1173375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en-US" altLang="zh-CN"/>
              <a:t>RIP</a:t>
            </a:r>
            <a:r>
              <a:rPr lang="zh-CN" altLang="en-US"/>
              <a:t>配置实例</a:t>
            </a:r>
          </a:p>
        </p:txBody>
      </p:sp>
      <p:sp>
        <p:nvSpPr>
          <p:cNvPr id="363523" name="Rectangle 3"/>
          <p:cNvSpPr>
            <a:spLocks noGrp="1" noChangeArrowheads="1"/>
          </p:cNvSpPr>
          <p:nvPr>
            <p:ph type="body" sz="half" idx="1"/>
          </p:nvPr>
        </p:nvSpPr>
        <p:spPr>
          <a:xfrm>
            <a:off x="395288" y="980727"/>
            <a:ext cx="8362950" cy="5042247"/>
          </a:xfrm>
        </p:spPr>
        <p:txBody>
          <a:bodyPr/>
          <a:lstStyle/>
          <a:p>
            <a:pPr marL="0" indent="0">
              <a:lnSpc>
                <a:spcPct val="90000"/>
              </a:lnSpc>
            </a:pPr>
            <a:r>
              <a:rPr lang="zh-CN" altLang="en-US" sz="1800" b="0" dirty="0"/>
              <a:t>一个企业的内部网络通过路由器</a:t>
            </a:r>
            <a:r>
              <a:rPr lang="en-US" altLang="zh-CN" sz="1800" b="0" dirty="0" err="1"/>
              <a:t>RouterA</a:t>
            </a:r>
            <a:r>
              <a:rPr lang="en-US" altLang="zh-CN" sz="1800" b="0" dirty="0"/>
              <a:t> </a:t>
            </a:r>
            <a:r>
              <a:rPr lang="zh-CN" altLang="en-US" sz="1800" b="0" dirty="0"/>
              <a:t>连到</a:t>
            </a:r>
            <a:r>
              <a:rPr lang="en-US" altLang="zh-CN" sz="1800" b="0" dirty="0"/>
              <a:t>Internet</a:t>
            </a:r>
            <a:r>
              <a:rPr lang="zh-CN" altLang="en-US" sz="1800" b="0" dirty="0"/>
              <a:t>，内部网络的主机直接连接到</a:t>
            </a:r>
            <a:r>
              <a:rPr lang="en-US" altLang="zh-CN" sz="1800" b="0" dirty="0" err="1"/>
              <a:t>RouterB</a:t>
            </a:r>
            <a:r>
              <a:rPr lang="zh-CN" altLang="en-US" sz="1800" b="0" dirty="0"/>
              <a:t>或</a:t>
            </a:r>
            <a:r>
              <a:rPr lang="en-US" altLang="zh-CN" sz="1800" b="0" dirty="0" err="1"/>
              <a:t>RouterC</a:t>
            </a:r>
            <a:r>
              <a:rPr lang="zh-CN" altLang="en-US" sz="1800" b="0" dirty="0"/>
              <a:t>上。要求三个路由器上均运行</a:t>
            </a:r>
            <a:r>
              <a:rPr lang="en-US" altLang="zh-CN" sz="1800" b="0" dirty="0"/>
              <a:t>RIP</a:t>
            </a:r>
            <a:r>
              <a:rPr lang="zh-CN" altLang="en-US" sz="1800" b="0" dirty="0"/>
              <a:t>。</a:t>
            </a:r>
            <a:r>
              <a:rPr lang="en-US" altLang="zh-CN" sz="1800" b="0" dirty="0" err="1"/>
              <a:t>RouterA</a:t>
            </a:r>
            <a:r>
              <a:rPr lang="en-US" altLang="zh-CN" sz="1800" b="0" dirty="0"/>
              <a:t> </a:t>
            </a:r>
            <a:r>
              <a:rPr lang="zh-CN" altLang="en-US" sz="1800" b="0" dirty="0"/>
              <a:t>只接收从外部网络发来的路由信息，但不对外发布内部网络的路由信息。</a:t>
            </a:r>
            <a:r>
              <a:rPr lang="en-US" altLang="zh-CN" sz="1800" b="0" dirty="0" err="1"/>
              <a:t>RouterA</a:t>
            </a:r>
            <a:r>
              <a:rPr lang="zh-CN" altLang="en-US" sz="1800" b="0" dirty="0"/>
              <a:t>、</a:t>
            </a:r>
            <a:r>
              <a:rPr lang="en-US" altLang="zh-CN" sz="1800" b="0" dirty="0"/>
              <a:t>B</a:t>
            </a:r>
            <a:r>
              <a:rPr lang="zh-CN" altLang="en-US" sz="1800" b="0" dirty="0"/>
              <a:t>、</a:t>
            </a:r>
            <a:r>
              <a:rPr lang="en-US" altLang="zh-CN" sz="1800" b="0" dirty="0"/>
              <a:t>C </a:t>
            </a:r>
            <a:r>
              <a:rPr lang="zh-CN" altLang="en-US" sz="1800" b="0" dirty="0"/>
              <a:t>之间能够交互</a:t>
            </a:r>
            <a:r>
              <a:rPr lang="en-US" altLang="zh-CN" sz="1800" b="0" dirty="0"/>
              <a:t>RIP </a:t>
            </a:r>
            <a:r>
              <a:rPr lang="zh-CN" altLang="en-US" sz="1800" b="0" dirty="0"/>
              <a:t>信息，以便于内部主机能够访问</a:t>
            </a:r>
            <a:r>
              <a:rPr lang="en-US" altLang="zh-CN" sz="1800" b="0" dirty="0"/>
              <a:t>Internet</a:t>
            </a:r>
            <a:r>
              <a:rPr lang="zh-CN" altLang="en-US" sz="1800" b="0" dirty="0"/>
              <a:t>。 </a:t>
            </a:r>
          </a:p>
        </p:txBody>
      </p:sp>
      <p:graphicFrame>
        <p:nvGraphicFramePr>
          <p:cNvPr id="363528" name="Object 8"/>
          <p:cNvGraphicFramePr>
            <a:graphicFrameLocks noGrp="1" noChangeAspect="1"/>
          </p:cNvGraphicFramePr>
          <p:nvPr>
            <p:ph sz="half" idx="2"/>
            <p:extLst>
              <p:ext uri="{D42A27DB-BD31-4B8C-83A1-F6EECF244321}">
                <p14:modId xmlns:p14="http://schemas.microsoft.com/office/powerpoint/2010/main" val="257166787"/>
              </p:ext>
            </p:extLst>
          </p:nvPr>
        </p:nvGraphicFramePr>
        <p:xfrm>
          <a:off x="1978819" y="2092325"/>
          <a:ext cx="4465638" cy="4002087"/>
        </p:xfrm>
        <a:graphic>
          <a:graphicData uri="http://schemas.openxmlformats.org/presentationml/2006/ole">
            <mc:AlternateContent xmlns:mc="http://schemas.openxmlformats.org/markup-compatibility/2006">
              <mc:Choice xmlns:v="urn:schemas-microsoft-com:vml" Requires="v">
                <p:oleObj spid="_x0000_s1028" name="Visio" r:id="rId3" imgW="3918427" imgH="3511376" progId="Visio.Drawing.11">
                  <p:embed/>
                </p:oleObj>
              </mc:Choice>
              <mc:Fallback>
                <p:oleObj name="Visio" r:id="rId3" imgW="3918427" imgH="3511376"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819" y="2092325"/>
                        <a:ext cx="4465638" cy="4002087"/>
                      </a:xfrm>
                      <a:prstGeom prst="rect">
                        <a:avLst/>
                      </a:prstGeom>
                      <a:noFill/>
                      <a:ln>
                        <a:noFill/>
                      </a:ln>
                      <a:effectLst/>
                      <a:extLst>
                        <a:ext uri="{909E8E84-426E-40DD-AFC4-6F175D3DCCD1}">
                          <a14:hiddenFill xmlns:a14="http://schemas.microsoft.com/office/drawing/2010/main">
                            <a:gradFill rotWithShape="0">
                              <a:gsLst>
                                <a:gs pos="0">
                                  <a:srgbClr val="FFCC00"/>
                                </a:gs>
                                <a:gs pos="50000">
                                  <a:srgbClr val="FFCC00">
                                    <a:gamma/>
                                    <a:tint val="33725"/>
                                    <a:invGamma/>
                                  </a:srgbClr>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pic>
                </p:oleObj>
              </mc:Fallback>
            </mc:AlternateContent>
          </a:graphicData>
        </a:graphic>
      </p:graphicFrame>
      <p:sp>
        <p:nvSpPr>
          <p:cNvPr id="363529" name="Text Box 9"/>
          <p:cNvSpPr txBox="1">
            <a:spLocks noChangeArrowheads="1"/>
          </p:cNvSpPr>
          <p:nvPr/>
        </p:nvSpPr>
        <p:spPr bwMode="auto">
          <a:xfrm>
            <a:off x="4211638" y="3429000"/>
            <a:ext cx="2808287" cy="357188"/>
          </a:xfrm>
          <a:prstGeom prst="rect">
            <a:avLst/>
          </a:prstGeom>
          <a:noFill/>
          <a:ln>
            <a:noFill/>
          </a:ln>
          <a:effectLst/>
          <a:extLst>
            <a:ext uri="{909E8E84-426E-40DD-AFC4-6F175D3DCCD1}">
              <a14:hiddenFill xmlns:a14="http://schemas.microsoft.com/office/drawing/2010/main">
                <a:gradFill rotWithShape="0">
                  <a:gsLst>
                    <a:gs pos="0">
                      <a:srgbClr val="FFCC00"/>
                    </a:gs>
                    <a:gs pos="50000">
                      <a:srgbClr val="FFCC00">
                        <a:gamma/>
                        <a:tint val="33725"/>
                        <a:invGamma/>
                      </a:srgbClr>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txBody>
          <a:bodyPr lIns="82550" tIns="41275" rIns="82550" bIns="41275">
            <a:spAutoFit/>
          </a:bodyPr>
          <a:lstStyle/>
          <a:p>
            <a:pPr>
              <a:spcBef>
                <a:spcPct val="50000"/>
              </a:spcBef>
            </a:pPr>
            <a:r>
              <a:rPr lang="en-US" altLang="zh-CN"/>
              <a:t>S1/0 192.1.3.1/24</a:t>
            </a:r>
          </a:p>
        </p:txBody>
      </p:sp>
      <p:sp>
        <p:nvSpPr>
          <p:cNvPr id="363530" name="Text Box 10"/>
          <p:cNvSpPr txBox="1">
            <a:spLocks noChangeArrowheads="1"/>
          </p:cNvSpPr>
          <p:nvPr/>
        </p:nvSpPr>
        <p:spPr bwMode="auto">
          <a:xfrm>
            <a:off x="1187450" y="4221163"/>
            <a:ext cx="2447925" cy="357187"/>
          </a:xfrm>
          <a:prstGeom prst="rect">
            <a:avLst/>
          </a:prstGeom>
          <a:noFill/>
          <a:ln>
            <a:noFill/>
          </a:ln>
          <a:effectLst/>
          <a:extLst>
            <a:ext uri="{909E8E84-426E-40DD-AFC4-6F175D3DCCD1}">
              <a14:hiddenFill xmlns:a14="http://schemas.microsoft.com/office/drawing/2010/main">
                <a:gradFill rotWithShape="0">
                  <a:gsLst>
                    <a:gs pos="0">
                      <a:srgbClr val="FFCC00"/>
                    </a:gs>
                    <a:gs pos="50000">
                      <a:srgbClr val="FFCC00">
                        <a:gamma/>
                        <a:tint val="33725"/>
                        <a:invGamma/>
                      </a:srgbClr>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txBody>
          <a:bodyPr lIns="82550" tIns="41275" rIns="82550" bIns="41275">
            <a:spAutoFit/>
          </a:bodyPr>
          <a:lstStyle/>
          <a:p>
            <a:pPr>
              <a:spcBef>
                <a:spcPct val="50000"/>
              </a:spcBef>
            </a:pPr>
            <a:r>
              <a:rPr lang="en-US" altLang="zh-CN"/>
              <a:t>E0/1 192.1.2.1/24</a:t>
            </a:r>
          </a:p>
        </p:txBody>
      </p:sp>
      <p:sp>
        <p:nvSpPr>
          <p:cNvPr id="363531" name="Text Box 11"/>
          <p:cNvSpPr txBox="1">
            <a:spLocks noChangeArrowheads="1"/>
          </p:cNvSpPr>
          <p:nvPr/>
        </p:nvSpPr>
        <p:spPr bwMode="auto">
          <a:xfrm>
            <a:off x="4643438" y="4292600"/>
            <a:ext cx="2449512" cy="357188"/>
          </a:xfrm>
          <a:prstGeom prst="rect">
            <a:avLst/>
          </a:prstGeom>
          <a:noFill/>
          <a:ln>
            <a:noFill/>
          </a:ln>
          <a:effectLst/>
          <a:extLst>
            <a:ext uri="{909E8E84-426E-40DD-AFC4-6F175D3DCCD1}">
              <a14:hiddenFill xmlns:a14="http://schemas.microsoft.com/office/drawing/2010/main">
                <a:gradFill rotWithShape="0">
                  <a:gsLst>
                    <a:gs pos="0">
                      <a:srgbClr val="FFCC00"/>
                    </a:gs>
                    <a:gs pos="50000">
                      <a:srgbClr val="FFCC00">
                        <a:gamma/>
                        <a:tint val="33725"/>
                        <a:invGamma/>
                      </a:srgbClr>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txBody>
          <a:bodyPr lIns="82550" tIns="41275" rIns="82550" bIns="41275">
            <a:spAutoFit/>
          </a:bodyPr>
          <a:lstStyle/>
          <a:p>
            <a:pPr>
              <a:spcBef>
                <a:spcPct val="50000"/>
              </a:spcBef>
            </a:pPr>
            <a:r>
              <a:rPr lang="en-US" altLang="zh-CN"/>
              <a:t>E0/0 192.1.1.1/24</a:t>
            </a:r>
          </a:p>
        </p:txBody>
      </p:sp>
      <p:sp>
        <p:nvSpPr>
          <p:cNvPr id="363532" name="Text Box 12"/>
          <p:cNvSpPr txBox="1">
            <a:spLocks noChangeArrowheads="1"/>
          </p:cNvSpPr>
          <p:nvPr/>
        </p:nvSpPr>
        <p:spPr bwMode="auto">
          <a:xfrm>
            <a:off x="1116013" y="6165850"/>
            <a:ext cx="2447925" cy="357188"/>
          </a:xfrm>
          <a:prstGeom prst="rect">
            <a:avLst/>
          </a:prstGeom>
          <a:noFill/>
          <a:ln>
            <a:noFill/>
          </a:ln>
          <a:effectLst/>
          <a:extLst>
            <a:ext uri="{909E8E84-426E-40DD-AFC4-6F175D3DCCD1}">
              <a14:hiddenFill xmlns:a14="http://schemas.microsoft.com/office/drawing/2010/main">
                <a:gradFill rotWithShape="0">
                  <a:gsLst>
                    <a:gs pos="0">
                      <a:srgbClr val="FFCC00"/>
                    </a:gs>
                    <a:gs pos="50000">
                      <a:srgbClr val="FFCC00">
                        <a:gamma/>
                        <a:tint val="33725"/>
                        <a:invGamma/>
                      </a:srgbClr>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txBody>
          <a:bodyPr lIns="82550" tIns="41275" rIns="82550" bIns="41275">
            <a:spAutoFit/>
          </a:bodyPr>
          <a:lstStyle/>
          <a:p>
            <a:pPr>
              <a:spcBef>
                <a:spcPct val="50000"/>
              </a:spcBef>
            </a:pPr>
            <a:r>
              <a:rPr lang="en-US" altLang="zh-CN"/>
              <a:t>E0/0 192.1.2.2/24</a:t>
            </a:r>
          </a:p>
        </p:txBody>
      </p:sp>
      <p:sp>
        <p:nvSpPr>
          <p:cNvPr id="363533" name="Text Box 13"/>
          <p:cNvSpPr txBox="1">
            <a:spLocks noChangeArrowheads="1"/>
          </p:cNvSpPr>
          <p:nvPr/>
        </p:nvSpPr>
        <p:spPr bwMode="auto">
          <a:xfrm>
            <a:off x="5364163" y="6165850"/>
            <a:ext cx="2449512" cy="357188"/>
          </a:xfrm>
          <a:prstGeom prst="rect">
            <a:avLst/>
          </a:prstGeom>
          <a:noFill/>
          <a:ln>
            <a:noFill/>
          </a:ln>
          <a:effectLst/>
          <a:extLst>
            <a:ext uri="{909E8E84-426E-40DD-AFC4-6F175D3DCCD1}">
              <a14:hiddenFill xmlns:a14="http://schemas.microsoft.com/office/drawing/2010/main">
                <a:gradFill rotWithShape="0">
                  <a:gsLst>
                    <a:gs pos="0">
                      <a:srgbClr val="FFCC00"/>
                    </a:gs>
                    <a:gs pos="50000">
                      <a:srgbClr val="FFCC00">
                        <a:gamma/>
                        <a:tint val="33725"/>
                        <a:invGamma/>
                      </a:srgbClr>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txBody>
          <a:bodyPr lIns="82550" tIns="41275" rIns="82550" bIns="41275">
            <a:spAutoFit/>
          </a:bodyPr>
          <a:lstStyle/>
          <a:p>
            <a:pPr>
              <a:spcBef>
                <a:spcPct val="50000"/>
              </a:spcBef>
            </a:pPr>
            <a:r>
              <a:rPr lang="en-US" altLang="zh-CN"/>
              <a:t>E0/0 192.1.1.2/24</a:t>
            </a:r>
          </a:p>
        </p:txBody>
      </p:sp>
    </p:spTree>
    <p:extLst>
      <p:ext uri="{BB962C8B-B14F-4D97-AF65-F5344CB8AC3E}">
        <p14:creationId xmlns:p14="http://schemas.microsoft.com/office/powerpoint/2010/main" val="1123373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1" name="Rectangle 3"/>
          <p:cNvSpPr>
            <a:spLocks noGrp="1" noChangeArrowheads="1"/>
          </p:cNvSpPr>
          <p:nvPr>
            <p:ph type="body" idx="1"/>
          </p:nvPr>
        </p:nvSpPr>
        <p:spPr>
          <a:xfrm>
            <a:off x="539552" y="476672"/>
            <a:ext cx="8229600" cy="6092825"/>
          </a:xfrm>
        </p:spPr>
        <p:txBody>
          <a:bodyPr/>
          <a:lstStyle/>
          <a:p>
            <a:pPr marL="533400" indent="-533400">
              <a:lnSpc>
                <a:spcPct val="100000"/>
              </a:lnSpc>
            </a:pPr>
            <a:r>
              <a:rPr lang="zh-CN" altLang="en-US" dirty="0"/>
              <a:t>配置</a:t>
            </a:r>
            <a:r>
              <a:rPr lang="en-US" altLang="zh-CN" dirty="0" err="1"/>
              <a:t>RouterA</a:t>
            </a:r>
            <a:endParaRPr lang="en-US" altLang="zh-CN" dirty="0"/>
          </a:p>
          <a:p>
            <a:pPr marL="533400" indent="-533400">
              <a:lnSpc>
                <a:spcPct val="100000"/>
              </a:lnSpc>
              <a:buFont typeface="Wingdings" panose="05000000000000000000" pitchFamily="2" charset="2"/>
              <a:buNone/>
            </a:pPr>
            <a:r>
              <a:rPr lang="en-US" altLang="zh-CN" dirty="0"/>
              <a:t># </a:t>
            </a:r>
            <a:r>
              <a:rPr lang="zh-CN" altLang="en-US" dirty="0"/>
              <a:t>配置接口</a:t>
            </a:r>
            <a:r>
              <a:rPr lang="en-US" altLang="zh-CN" dirty="0"/>
              <a:t>Ethernet0/0 </a:t>
            </a:r>
            <a:r>
              <a:rPr lang="zh-CN" altLang="en-US" dirty="0"/>
              <a:t>和</a:t>
            </a:r>
            <a:r>
              <a:rPr lang="en-US" altLang="zh-CN" dirty="0"/>
              <a:t>Ethernet0/1</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interface </a:t>
            </a:r>
            <a:r>
              <a:rPr lang="en-US" altLang="zh-CN" dirty="0" err="1"/>
              <a:t>ethernet</a:t>
            </a:r>
            <a:r>
              <a:rPr lang="en-US" altLang="zh-CN" dirty="0"/>
              <a:t> 0/0</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-Ethernet0/0] </a:t>
            </a:r>
            <a:r>
              <a:rPr lang="en-US" altLang="zh-CN" dirty="0" err="1"/>
              <a:t>ip</a:t>
            </a:r>
            <a:r>
              <a:rPr lang="en-US" altLang="zh-CN" dirty="0"/>
              <a:t> address 192.1.1.1 255.255.255.0</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-Ethernet0/0] quit</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interface </a:t>
            </a:r>
            <a:r>
              <a:rPr lang="en-US" altLang="zh-CN" dirty="0" err="1"/>
              <a:t>ethernet</a:t>
            </a:r>
            <a:r>
              <a:rPr lang="en-US" altLang="zh-CN" dirty="0"/>
              <a:t> 0/1</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-Ethernet0/1] </a:t>
            </a:r>
            <a:r>
              <a:rPr lang="en-US" altLang="zh-CN" dirty="0" err="1"/>
              <a:t>ip</a:t>
            </a:r>
            <a:r>
              <a:rPr lang="en-US" altLang="zh-CN" dirty="0"/>
              <a:t> address 192.1.2.1 255.255.255.0</a:t>
            </a:r>
          </a:p>
          <a:p>
            <a:pPr marL="533400" indent="-533400">
              <a:lnSpc>
                <a:spcPct val="100000"/>
              </a:lnSpc>
              <a:buFont typeface="Wingdings" panose="05000000000000000000" pitchFamily="2" charset="2"/>
              <a:buNone/>
            </a:pPr>
            <a:r>
              <a:rPr lang="en-US" altLang="zh-CN" dirty="0"/>
              <a:t># </a:t>
            </a:r>
            <a:r>
              <a:rPr lang="zh-CN" altLang="en-US" dirty="0"/>
              <a:t>启动</a:t>
            </a:r>
            <a:r>
              <a:rPr lang="en-US" altLang="zh-CN" dirty="0"/>
              <a:t>RIP</a:t>
            </a:r>
            <a:r>
              <a:rPr lang="zh-CN" altLang="en-US" dirty="0"/>
              <a:t>，并配置在接口</a:t>
            </a:r>
            <a:r>
              <a:rPr lang="en-US" altLang="zh-CN" dirty="0"/>
              <a:t>Ethernet0/0 </a:t>
            </a:r>
            <a:r>
              <a:rPr lang="zh-CN" altLang="en-US" dirty="0"/>
              <a:t>和</a:t>
            </a:r>
            <a:r>
              <a:rPr lang="en-US" altLang="zh-CN" dirty="0"/>
              <a:t>Ethernet0/1</a:t>
            </a:r>
            <a:r>
              <a:rPr lang="zh-CN" altLang="en-US" dirty="0"/>
              <a:t>上运行</a:t>
            </a:r>
            <a:r>
              <a:rPr lang="en-US" altLang="zh-CN" dirty="0"/>
              <a:t>RIP</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rip</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-rip]network 192.1.1.0</a:t>
            </a:r>
            <a:r>
              <a:rPr lang="en-US" altLang="zh-CN" sz="1800" dirty="0">
                <a:solidFill>
                  <a:srgbClr val="CC0000"/>
                </a:solidFill>
              </a:rPr>
              <a:t>#192.1.1.0</a:t>
            </a:r>
            <a:r>
              <a:rPr lang="zh-CN" altLang="en-US" dirty="0">
                <a:solidFill>
                  <a:srgbClr val="CC0000"/>
                </a:solidFill>
              </a:rPr>
              <a:t>为</a:t>
            </a:r>
            <a:r>
              <a:rPr lang="zh-CN" altLang="en-US" sz="1800" dirty="0">
                <a:solidFill>
                  <a:srgbClr val="CC0000"/>
                </a:solidFill>
              </a:rPr>
              <a:t>接口</a:t>
            </a:r>
            <a:r>
              <a:rPr lang="en-US" altLang="zh-CN" sz="1800" dirty="0">
                <a:solidFill>
                  <a:srgbClr val="CC0000"/>
                </a:solidFill>
              </a:rPr>
              <a:t>E0/0</a:t>
            </a:r>
            <a:r>
              <a:rPr lang="zh-CN" altLang="en-US" sz="1800" dirty="0">
                <a:solidFill>
                  <a:srgbClr val="CC0000"/>
                </a:solidFill>
              </a:rPr>
              <a:t>的网络地址</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-rip]network 192.1.2.0</a:t>
            </a:r>
            <a:r>
              <a:rPr lang="en-US" altLang="zh-CN" sz="1800" dirty="0">
                <a:solidFill>
                  <a:srgbClr val="CC0000"/>
                </a:solidFill>
              </a:rPr>
              <a:t>#192.1.2.0</a:t>
            </a:r>
            <a:r>
              <a:rPr lang="zh-CN" altLang="en-US" dirty="0">
                <a:solidFill>
                  <a:srgbClr val="CC0000"/>
                </a:solidFill>
              </a:rPr>
              <a:t>为</a:t>
            </a:r>
            <a:r>
              <a:rPr lang="zh-CN" altLang="en-US" sz="1800" dirty="0">
                <a:solidFill>
                  <a:srgbClr val="CC0000"/>
                </a:solidFill>
              </a:rPr>
              <a:t>接口</a:t>
            </a:r>
            <a:r>
              <a:rPr lang="en-US" altLang="zh-CN" sz="1800" dirty="0">
                <a:solidFill>
                  <a:srgbClr val="CC0000"/>
                </a:solidFill>
              </a:rPr>
              <a:t>E0/1</a:t>
            </a:r>
            <a:r>
              <a:rPr lang="zh-CN" altLang="en-US" sz="1800" dirty="0">
                <a:solidFill>
                  <a:srgbClr val="CC0000"/>
                </a:solidFill>
              </a:rPr>
              <a:t>的网络地址</a:t>
            </a:r>
            <a:endParaRPr lang="zh-CN" altLang="en-US" dirty="0">
              <a:solidFill>
                <a:srgbClr val="CC0000"/>
              </a:solidFill>
            </a:endParaRPr>
          </a:p>
          <a:p>
            <a:pPr marL="533400" indent="-533400">
              <a:lnSpc>
                <a:spcPct val="100000"/>
              </a:lnSpc>
              <a:buFont typeface="Wingdings" panose="05000000000000000000" pitchFamily="2" charset="2"/>
              <a:buNone/>
            </a:pPr>
            <a:r>
              <a:rPr lang="en-US" altLang="zh-CN" dirty="0"/>
              <a:t># </a:t>
            </a:r>
            <a:r>
              <a:rPr lang="zh-CN" altLang="en-US" dirty="0"/>
              <a:t>配置接口</a:t>
            </a:r>
            <a:r>
              <a:rPr lang="en-US" altLang="zh-CN" dirty="0"/>
              <a:t>Serial 1/0 </a:t>
            </a:r>
            <a:r>
              <a:rPr lang="zh-CN" altLang="en-US" dirty="0"/>
              <a:t>只接收</a:t>
            </a:r>
            <a:r>
              <a:rPr lang="en-US" altLang="zh-CN" dirty="0"/>
              <a:t>RIP </a:t>
            </a:r>
            <a:r>
              <a:rPr lang="zh-CN" altLang="en-US" dirty="0"/>
              <a:t>报文。</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interface S 1/0</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-Ethernet0/1] undo rip output</a:t>
            </a:r>
          </a:p>
          <a:p>
            <a:pPr marL="533400" indent="-533400">
              <a:lnSpc>
                <a:spcPct val="100000"/>
              </a:lnSpc>
              <a:buFont typeface="Wingdings" panose="05000000000000000000" pitchFamily="2" charset="2"/>
              <a:buNone/>
            </a:pPr>
            <a:r>
              <a:rPr lang="en-US" altLang="zh-CN" dirty="0"/>
              <a:t>[</a:t>
            </a:r>
            <a:r>
              <a:rPr lang="en-US" altLang="zh-CN" dirty="0" err="1"/>
              <a:t>Quidway</a:t>
            </a:r>
            <a:r>
              <a:rPr lang="en-US" altLang="zh-CN" dirty="0"/>
              <a:t> -Ethernet0/1] rip input </a:t>
            </a:r>
          </a:p>
        </p:txBody>
      </p:sp>
    </p:spTree>
    <p:extLst>
      <p:ext uri="{BB962C8B-B14F-4D97-AF65-F5344CB8AC3E}">
        <p14:creationId xmlns:p14="http://schemas.microsoft.com/office/powerpoint/2010/main" val="2907596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body" idx="1"/>
          </p:nvPr>
        </p:nvSpPr>
        <p:spPr>
          <a:xfrm>
            <a:off x="467544" y="404664"/>
            <a:ext cx="8229600" cy="6092825"/>
          </a:xfrm>
        </p:spPr>
        <p:txBody>
          <a:bodyPr/>
          <a:lstStyle/>
          <a:p>
            <a:pPr marL="533400" indent="-533400"/>
            <a:r>
              <a:rPr lang="zh-CN" altLang="en-US" dirty="0"/>
              <a:t>配置</a:t>
            </a:r>
            <a:r>
              <a:rPr lang="en-US" altLang="zh-CN" dirty="0" err="1"/>
              <a:t>RouterB</a:t>
            </a:r>
            <a:endParaRPr lang="en-US" altLang="zh-CN" dirty="0"/>
          </a:p>
          <a:p>
            <a:pPr marL="533400" indent="-533400">
              <a:buFont typeface="Wingdings" panose="05000000000000000000" pitchFamily="2" charset="2"/>
              <a:buNone/>
            </a:pPr>
            <a:r>
              <a:rPr lang="en-US" altLang="zh-CN" dirty="0"/>
              <a:t># </a:t>
            </a:r>
            <a:r>
              <a:rPr lang="zh-CN" altLang="en-US" dirty="0"/>
              <a:t>配置接口</a:t>
            </a:r>
            <a:r>
              <a:rPr lang="en-US" altLang="zh-CN" dirty="0"/>
              <a:t>Ethernet0/0</a:t>
            </a:r>
          </a:p>
          <a:p>
            <a:pPr marL="533400" indent="-533400">
              <a:buFont typeface="Wingdings" panose="05000000000000000000" pitchFamily="2" charset="2"/>
              <a:buNone/>
            </a:pPr>
            <a:r>
              <a:rPr lang="en-US" altLang="zh-CN" dirty="0"/>
              <a:t>[</a:t>
            </a:r>
            <a:r>
              <a:rPr lang="en-US" altLang="zh-CN" dirty="0" err="1"/>
              <a:t>Quidway</a:t>
            </a:r>
            <a:r>
              <a:rPr lang="en-US" altLang="zh-CN" dirty="0"/>
              <a:t>] interface Ethernet 0/0</a:t>
            </a:r>
          </a:p>
          <a:p>
            <a:pPr marL="533400" indent="-533400">
              <a:buFont typeface="Wingdings" panose="05000000000000000000" pitchFamily="2" charset="2"/>
              <a:buNone/>
            </a:pPr>
            <a:r>
              <a:rPr lang="en-US" altLang="zh-CN" dirty="0"/>
              <a:t>[</a:t>
            </a:r>
            <a:r>
              <a:rPr lang="en-US" altLang="zh-CN" dirty="0" err="1"/>
              <a:t>Quidway</a:t>
            </a:r>
            <a:r>
              <a:rPr lang="en-US" altLang="zh-CN" dirty="0"/>
              <a:t> -Ethernet0/0] </a:t>
            </a:r>
            <a:r>
              <a:rPr lang="en-US" altLang="zh-CN" dirty="0" err="1"/>
              <a:t>ip</a:t>
            </a:r>
            <a:r>
              <a:rPr lang="en-US" altLang="zh-CN" dirty="0"/>
              <a:t> address 192.1.2.2 255.255.255.0</a:t>
            </a:r>
          </a:p>
          <a:p>
            <a:pPr marL="533400" indent="-533400">
              <a:buFont typeface="Wingdings" panose="05000000000000000000" pitchFamily="2" charset="2"/>
              <a:buNone/>
            </a:pPr>
            <a:r>
              <a:rPr lang="en-US" altLang="zh-CN" dirty="0"/>
              <a:t># </a:t>
            </a:r>
            <a:r>
              <a:rPr lang="zh-CN" altLang="en-US" dirty="0"/>
              <a:t>启动</a:t>
            </a:r>
            <a:r>
              <a:rPr lang="en-US" altLang="zh-CN" dirty="0"/>
              <a:t>RIP</a:t>
            </a:r>
            <a:r>
              <a:rPr lang="zh-CN" altLang="en-US" dirty="0"/>
              <a:t>，并配置在接口</a:t>
            </a:r>
            <a:r>
              <a:rPr lang="en-US" altLang="zh-CN" dirty="0"/>
              <a:t>Ethernet0/0 </a:t>
            </a:r>
            <a:r>
              <a:rPr lang="zh-CN" altLang="en-US" dirty="0"/>
              <a:t>上运行</a:t>
            </a:r>
            <a:r>
              <a:rPr lang="en-US" altLang="zh-CN" dirty="0"/>
              <a:t>RIP</a:t>
            </a:r>
            <a:r>
              <a:rPr lang="zh-CN" altLang="en-US" dirty="0"/>
              <a:t>。</a:t>
            </a:r>
          </a:p>
          <a:p>
            <a:pPr marL="533400" indent="-533400">
              <a:buFont typeface="Wingdings" panose="05000000000000000000" pitchFamily="2" charset="2"/>
              <a:buNone/>
            </a:pPr>
            <a:r>
              <a:rPr lang="en-US" altLang="zh-CN" dirty="0"/>
              <a:t>[</a:t>
            </a:r>
            <a:r>
              <a:rPr lang="en-US" altLang="zh-CN" dirty="0" err="1"/>
              <a:t>Quidway</a:t>
            </a:r>
            <a:r>
              <a:rPr lang="en-US" altLang="zh-CN" dirty="0"/>
              <a:t>] rip</a:t>
            </a:r>
          </a:p>
          <a:p>
            <a:pPr marL="533400" indent="-533400">
              <a:buFont typeface="Wingdings" panose="05000000000000000000" pitchFamily="2" charset="2"/>
              <a:buNone/>
            </a:pPr>
            <a:r>
              <a:rPr lang="en-US" altLang="zh-CN" dirty="0"/>
              <a:t>[</a:t>
            </a:r>
            <a:r>
              <a:rPr lang="en-US" altLang="zh-CN" dirty="0" err="1"/>
              <a:t>Quidway</a:t>
            </a:r>
            <a:r>
              <a:rPr lang="en-US" altLang="zh-CN" dirty="0"/>
              <a:t> -rip] network 192.1.2.0</a:t>
            </a:r>
          </a:p>
          <a:p>
            <a:pPr marL="533400" indent="-533400">
              <a:buFont typeface="Wingdings" panose="05000000000000000000" pitchFamily="2" charset="2"/>
              <a:buNone/>
            </a:pPr>
            <a:r>
              <a:rPr lang="en-US" altLang="zh-CN" dirty="0"/>
              <a:t>[</a:t>
            </a:r>
            <a:r>
              <a:rPr lang="en-US" altLang="zh-CN" dirty="0" err="1"/>
              <a:t>Quidway</a:t>
            </a:r>
            <a:r>
              <a:rPr lang="en-US" altLang="zh-CN" dirty="0"/>
              <a:t> -rip] import direct</a:t>
            </a:r>
          </a:p>
        </p:txBody>
      </p:sp>
    </p:spTree>
    <p:extLst>
      <p:ext uri="{BB962C8B-B14F-4D97-AF65-F5344CB8AC3E}">
        <p14:creationId xmlns:p14="http://schemas.microsoft.com/office/powerpoint/2010/main" val="4248737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9" name="Rectangle 3"/>
          <p:cNvSpPr>
            <a:spLocks noGrp="1" noChangeArrowheads="1"/>
          </p:cNvSpPr>
          <p:nvPr>
            <p:ph type="body" idx="1"/>
          </p:nvPr>
        </p:nvSpPr>
        <p:spPr>
          <a:xfrm>
            <a:off x="457779" y="404664"/>
            <a:ext cx="8229600" cy="4392613"/>
          </a:xfrm>
        </p:spPr>
        <p:txBody>
          <a:bodyPr/>
          <a:lstStyle/>
          <a:p>
            <a:r>
              <a:rPr lang="zh-CN" altLang="en-US" dirty="0"/>
              <a:t>配置</a:t>
            </a:r>
            <a:r>
              <a:rPr lang="en-US" altLang="zh-CN" dirty="0" err="1"/>
              <a:t>RouterC</a:t>
            </a:r>
            <a:endParaRPr lang="en-US" altLang="zh-CN" dirty="0"/>
          </a:p>
          <a:p>
            <a:pPr>
              <a:buFont typeface="Wingdings" panose="05000000000000000000" pitchFamily="2" charset="2"/>
              <a:buNone/>
            </a:pPr>
            <a:r>
              <a:rPr lang="en-US" altLang="zh-CN" dirty="0"/>
              <a:t># </a:t>
            </a:r>
            <a:r>
              <a:rPr lang="zh-CN" altLang="en-US" dirty="0"/>
              <a:t>配置接口</a:t>
            </a:r>
            <a:r>
              <a:rPr lang="en-US" altLang="zh-CN" dirty="0"/>
              <a:t>Ethernet 0/0</a:t>
            </a:r>
          </a:p>
          <a:p>
            <a:pPr>
              <a:buFont typeface="Wingdings" panose="05000000000000000000" pitchFamily="2" charset="2"/>
              <a:buNone/>
            </a:pPr>
            <a:r>
              <a:rPr lang="en-US" altLang="zh-CN" dirty="0"/>
              <a:t>[</a:t>
            </a:r>
            <a:r>
              <a:rPr lang="en-US" altLang="zh-CN" dirty="0" err="1"/>
              <a:t>Quidway</a:t>
            </a:r>
            <a:r>
              <a:rPr lang="en-US" altLang="zh-CN" dirty="0"/>
              <a:t>] interface Ethernet 0/0</a:t>
            </a:r>
          </a:p>
          <a:p>
            <a:pPr>
              <a:buFont typeface="Wingdings" panose="05000000000000000000" pitchFamily="2" charset="2"/>
              <a:buNone/>
            </a:pPr>
            <a:r>
              <a:rPr lang="en-US" altLang="zh-CN" dirty="0"/>
              <a:t>[</a:t>
            </a:r>
            <a:r>
              <a:rPr lang="en-US" altLang="zh-CN" dirty="0" err="1"/>
              <a:t>Quidway</a:t>
            </a:r>
            <a:r>
              <a:rPr lang="en-US" altLang="zh-CN" dirty="0"/>
              <a:t> -Ethernet0/0] </a:t>
            </a:r>
            <a:r>
              <a:rPr lang="en-US" altLang="zh-CN" dirty="0" err="1"/>
              <a:t>ip</a:t>
            </a:r>
            <a:r>
              <a:rPr lang="en-US" altLang="zh-CN" dirty="0"/>
              <a:t> address 192.1.1.2 255.255.255.0</a:t>
            </a:r>
          </a:p>
          <a:p>
            <a:pPr>
              <a:buFont typeface="Wingdings" panose="05000000000000000000" pitchFamily="2" charset="2"/>
              <a:buNone/>
            </a:pPr>
            <a:r>
              <a:rPr lang="en-US" altLang="zh-CN" dirty="0"/>
              <a:t># </a:t>
            </a:r>
            <a:r>
              <a:rPr lang="zh-CN" altLang="en-US" dirty="0"/>
              <a:t>启动</a:t>
            </a:r>
            <a:r>
              <a:rPr lang="en-US" altLang="zh-CN" dirty="0"/>
              <a:t>RIP</a:t>
            </a:r>
            <a:r>
              <a:rPr lang="zh-CN" altLang="en-US" dirty="0"/>
              <a:t>，并配置在接口</a:t>
            </a:r>
            <a:r>
              <a:rPr lang="en-US" altLang="zh-CN" dirty="0"/>
              <a:t>Ethernet0/0 </a:t>
            </a:r>
            <a:r>
              <a:rPr lang="zh-CN" altLang="en-US" dirty="0"/>
              <a:t>运行</a:t>
            </a:r>
            <a:r>
              <a:rPr lang="en-US" altLang="zh-CN" dirty="0"/>
              <a:t>RIP</a:t>
            </a:r>
            <a:r>
              <a:rPr lang="zh-CN" altLang="en-US" dirty="0"/>
              <a:t>。</a:t>
            </a:r>
          </a:p>
          <a:p>
            <a:pPr>
              <a:buFont typeface="Wingdings" panose="05000000000000000000" pitchFamily="2" charset="2"/>
              <a:buNone/>
            </a:pPr>
            <a:r>
              <a:rPr lang="en-US" altLang="zh-CN" dirty="0"/>
              <a:t>[</a:t>
            </a:r>
            <a:r>
              <a:rPr lang="en-US" altLang="zh-CN" dirty="0" err="1"/>
              <a:t>Quidway</a:t>
            </a:r>
            <a:r>
              <a:rPr lang="en-US" altLang="zh-CN" dirty="0"/>
              <a:t>] rip</a:t>
            </a:r>
          </a:p>
          <a:p>
            <a:pPr>
              <a:buFont typeface="Wingdings" panose="05000000000000000000" pitchFamily="2" charset="2"/>
              <a:buNone/>
            </a:pPr>
            <a:r>
              <a:rPr lang="en-US" altLang="zh-CN" dirty="0"/>
              <a:t>[</a:t>
            </a:r>
            <a:r>
              <a:rPr lang="en-US" altLang="zh-CN" dirty="0" err="1"/>
              <a:t>Quidway</a:t>
            </a:r>
            <a:r>
              <a:rPr lang="en-US" altLang="zh-CN" dirty="0"/>
              <a:t> -rip] network 192.1.1.0</a:t>
            </a:r>
          </a:p>
          <a:p>
            <a:pPr>
              <a:buFont typeface="Wingdings" panose="05000000000000000000" pitchFamily="2" charset="2"/>
              <a:buNone/>
            </a:pPr>
            <a:r>
              <a:rPr lang="en-US" altLang="zh-CN" dirty="0"/>
              <a:t>[</a:t>
            </a:r>
            <a:r>
              <a:rPr lang="en-US" altLang="zh-CN" dirty="0" err="1"/>
              <a:t>Quidway</a:t>
            </a:r>
            <a:r>
              <a:rPr lang="en-US" altLang="zh-CN" dirty="0"/>
              <a:t> -rip] import direct </a:t>
            </a:r>
          </a:p>
          <a:p>
            <a:endParaRPr lang="en-US" altLang="zh-CN" dirty="0"/>
          </a:p>
        </p:txBody>
      </p:sp>
      <p:sp>
        <p:nvSpPr>
          <p:cNvPr id="367620" name="Text Box 4"/>
          <p:cNvSpPr txBox="1">
            <a:spLocks noChangeArrowheads="1"/>
          </p:cNvSpPr>
          <p:nvPr/>
        </p:nvSpPr>
        <p:spPr bwMode="auto">
          <a:xfrm>
            <a:off x="457200" y="5456238"/>
            <a:ext cx="165100" cy="357187"/>
          </a:xfrm>
          <a:prstGeom prst="rect">
            <a:avLst/>
          </a:prstGeom>
          <a:noFill/>
          <a:ln>
            <a:noFill/>
          </a:ln>
          <a:effectLst/>
          <a:extLst>
            <a:ext uri="{909E8E84-426E-40DD-AFC4-6F175D3DCCD1}">
              <a14:hiddenFill xmlns:a14="http://schemas.microsoft.com/office/drawing/2010/main">
                <a:gradFill rotWithShape="0">
                  <a:gsLst>
                    <a:gs pos="0">
                      <a:srgbClr val="FFCC00"/>
                    </a:gs>
                    <a:gs pos="50000">
                      <a:srgbClr val="FFCC00">
                        <a:gamma/>
                        <a:tint val="33725"/>
                        <a:invGamma/>
                      </a:srgbClr>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txBody>
          <a:bodyPr wrap="none" lIns="82550" tIns="41275" rIns="82550" bIns="41275">
            <a:spAutoFit/>
          </a:bodyPr>
          <a:lstStyle/>
          <a:p>
            <a:endParaRPr lang="zh-CN" altLang="zh-CN"/>
          </a:p>
        </p:txBody>
      </p:sp>
      <p:sp>
        <p:nvSpPr>
          <p:cNvPr id="367621" name="Text Box 5"/>
          <p:cNvSpPr txBox="1">
            <a:spLocks noChangeArrowheads="1"/>
          </p:cNvSpPr>
          <p:nvPr/>
        </p:nvSpPr>
        <p:spPr bwMode="auto">
          <a:xfrm>
            <a:off x="828675" y="5516563"/>
            <a:ext cx="7343775" cy="509587"/>
          </a:xfrm>
          <a:prstGeom prst="rect">
            <a:avLst/>
          </a:prstGeom>
          <a:noFill/>
          <a:ln>
            <a:noFill/>
          </a:ln>
          <a:effectLst/>
          <a:extLst>
            <a:ext uri="{909E8E84-426E-40DD-AFC4-6F175D3DCCD1}">
              <a14:hiddenFill xmlns:a14="http://schemas.microsoft.com/office/drawing/2010/main">
                <a:gradFill rotWithShape="0">
                  <a:gsLst>
                    <a:gs pos="0">
                      <a:srgbClr val="FFCC00"/>
                    </a:gs>
                    <a:gs pos="50000">
                      <a:srgbClr val="FFCC00">
                        <a:gamma/>
                        <a:tint val="33725"/>
                        <a:invGamma/>
                      </a:srgbClr>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txBody>
          <a:bodyPr lIns="82550" tIns="41275" rIns="82550" bIns="41275">
            <a:spAutoFit/>
          </a:bodyPr>
          <a:lstStyle/>
          <a:p>
            <a:r>
              <a:rPr lang="zh-CN" altLang="en-US" sz="2800">
                <a:effectLst>
                  <a:outerShdw blurRad="38100" dist="38100" dir="2700000" algn="tl">
                    <a:srgbClr val="C0C0C0"/>
                  </a:outerShdw>
                </a:effectLst>
              </a:rPr>
              <a:t>显示</a:t>
            </a:r>
            <a:r>
              <a:rPr lang="en-US" altLang="zh-CN" sz="2800">
                <a:effectLst>
                  <a:outerShdw blurRad="38100" dist="38100" dir="2700000" algn="tl">
                    <a:srgbClr val="C0C0C0"/>
                  </a:outerShdw>
                </a:effectLst>
              </a:rPr>
              <a:t>RIP</a:t>
            </a:r>
            <a:r>
              <a:rPr lang="zh-CN" altLang="en-US" sz="2800">
                <a:effectLst>
                  <a:outerShdw blurRad="38100" dist="38100" dir="2700000" algn="tl">
                    <a:srgbClr val="C0C0C0"/>
                  </a:outerShdw>
                </a:effectLst>
              </a:rPr>
              <a:t>协议配置信息：</a:t>
            </a:r>
            <a:r>
              <a:rPr kumimoji="1" lang="en-US" altLang="zh-CN" sz="2800">
                <a:effectLst>
                  <a:outerShdw blurRad="38100" dist="38100" dir="2700000" algn="tl">
                    <a:srgbClr val="C0C0C0"/>
                  </a:outerShdw>
                </a:effectLst>
              </a:rPr>
              <a:t>[Quidway] display rip</a:t>
            </a:r>
            <a:endParaRPr lang="en-US" altLang="zh-CN" sz="2800">
              <a:effectLst>
                <a:outerShdw blurRad="38100" dist="38100" dir="2700000" algn="tl">
                  <a:srgbClr val="C0C0C0"/>
                </a:outerShdw>
              </a:effectLst>
            </a:endParaRPr>
          </a:p>
        </p:txBody>
      </p:sp>
    </p:spTree>
    <p:extLst>
      <p:ext uri="{BB962C8B-B14F-4D97-AF65-F5344CB8AC3E}">
        <p14:creationId xmlns:p14="http://schemas.microsoft.com/office/powerpoint/2010/main" val="2879601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495300" y="1401763"/>
            <a:ext cx="8343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rgbClr val="000000"/>
                </a:solidFill>
                <a:latin typeface="Arial" charset="0"/>
                <a:ea typeface="华文细黑" pitchFamily="2" charset="-122"/>
              </a:defRPr>
            </a:lvl1pPr>
            <a:lvl2pPr>
              <a:defRPr sz="2400">
                <a:solidFill>
                  <a:srgbClr val="000000"/>
                </a:solidFill>
                <a:latin typeface="Arial" charset="0"/>
                <a:ea typeface="华文细黑" pitchFamily="2" charset="-122"/>
              </a:defRPr>
            </a:lvl2pPr>
            <a:lvl3pPr>
              <a:defRPr sz="2000">
                <a:solidFill>
                  <a:srgbClr val="000000"/>
                </a:solidFill>
                <a:latin typeface="Arial" charset="0"/>
                <a:ea typeface="华文细黑" pitchFamily="2" charset="-122"/>
              </a:defRPr>
            </a:lvl3pPr>
            <a:lvl4pPr>
              <a:defRPr>
                <a:solidFill>
                  <a:srgbClr val="000000"/>
                </a:solidFill>
                <a:latin typeface="Arial" charset="0"/>
                <a:ea typeface="华文细黑" pitchFamily="2" charset="-122"/>
              </a:defRPr>
            </a:lvl4pPr>
            <a:lvl5pPr>
              <a:defRPr sz="1600">
                <a:solidFill>
                  <a:srgbClr val="000000"/>
                </a:solidFill>
                <a:latin typeface="Arial" charset="0"/>
                <a:ea typeface="华文细黑" pitchFamily="2" charset="-122"/>
              </a:defRPr>
            </a:lvl5pPr>
            <a:lvl6pPr eaLnBrk="0" hangingPunct="0">
              <a:defRPr sz="1600">
                <a:solidFill>
                  <a:srgbClr val="000000"/>
                </a:solidFill>
                <a:latin typeface="Arial" charset="0"/>
                <a:ea typeface="华文细黑" pitchFamily="2" charset="-122"/>
              </a:defRPr>
            </a:lvl6pPr>
            <a:lvl7pPr eaLnBrk="0" hangingPunct="0">
              <a:defRPr sz="1600">
                <a:solidFill>
                  <a:srgbClr val="000000"/>
                </a:solidFill>
                <a:latin typeface="Arial" charset="0"/>
                <a:ea typeface="华文细黑" pitchFamily="2" charset="-122"/>
              </a:defRPr>
            </a:lvl7pPr>
            <a:lvl8pPr eaLnBrk="0" hangingPunct="0">
              <a:defRPr sz="1600">
                <a:solidFill>
                  <a:srgbClr val="000000"/>
                </a:solidFill>
                <a:latin typeface="Arial" charset="0"/>
                <a:ea typeface="华文细黑" pitchFamily="2" charset="-122"/>
              </a:defRPr>
            </a:lvl8pPr>
            <a:lvl9pPr eaLnBrk="0" hangingPunct="0">
              <a:defRPr sz="1600">
                <a:solidFill>
                  <a:srgbClr val="000000"/>
                </a:solidFill>
                <a:latin typeface="Arial" charset="0"/>
                <a:ea typeface="华文细黑" pitchFamily="2" charset="-122"/>
              </a:defRPr>
            </a:lvl9pPr>
          </a:lstStyle>
          <a:p>
            <a:r>
              <a:rPr lang="zh-CN" altLang="en-US" sz="3600">
                <a:solidFill>
                  <a:srgbClr val="CC0000"/>
                </a:solidFill>
                <a:latin typeface="华文细黑" pitchFamily="2" charset="-122"/>
              </a:rPr>
              <a:t>动态路由协议 </a:t>
            </a:r>
            <a:r>
              <a:rPr lang="en-US" altLang="zh-CN" sz="3600">
                <a:solidFill>
                  <a:srgbClr val="CC0000"/>
                </a:solidFill>
                <a:latin typeface="华文细黑" pitchFamily="2" charset="-122"/>
              </a:rPr>
              <a:t>-OSPF</a:t>
            </a:r>
          </a:p>
        </p:txBody>
      </p:sp>
    </p:spTree>
    <p:extLst>
      <p:ext uri="{BB962C8B-B14F-4D97-AF65-F5344CB8AC3E}">
        <p14:creationId xmlns:p14="http://schemas.microsoft.com/office/powerpoint/2010/main" val="29805731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ChangeArrowheads="1"/>
          </p:cNvSpPr>
          <p:nvPr/>
        </p:nvSpPr>
        <p:spPr bwMode="auto">
          <a:xfrm>
            <a:off x="381000" y="1549400"/>
            <a:ext cx="8439150" cy="639763"/>
          </a:xfrm>
          <a:prstGeom prst="roundRect">
            <a:avLst>
              <a:gd name="adj" fmla="val 18046"/>
            </a:avLst>
          </a:prstGeom>
          <a:solidFill>
            <a:srgbClr val="4DA5E1">
              <a:alpha val="74901"/>
            </a:srgbClr>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endParaRPr lang="zh-CN" altLang="en-US"/>
          </a:p>
        </p:txBody>
      </p:sp>
      <p:sp>
        <p:nvSpPr>
          <p:cNvPr id="6147" name="Oval 3"/>
          <p:cNvSpPr>
            <a:spLocks noChangeArrowheads="1"/>
          </p:cNvSpPr>
          <p:nvPr/>
        </p:nvSpPr>
        <p:spPr bwMode="auto">
          <a:xfrm>
            <a:off x="641350" y="1693863"/>
            <a:ext cx="349250" cy="342900"/>
          </a:xfrm>
          <a:prstGeom prst="ellipse">
            <a:avLst/>
          </a:prstGeom>
          <a:noFill/>
          <a:ln w="127000" algn="ctr">
            <a:solidFill>
              <a:srgbClr val="4DA5E1"/>
            </a:solidFill>
            <a:round/>
            <a:headEnd/>
            <a:tailEnd/>
          </a:ln>
          <a:effectLst/>
          <a:extLst>
            <a:ext uri="{909E8E84-426E-40DD-AFC4-6F175D3DCCD1}">
              <a14:hiddenFill xmlns:a14="http://schemas.microsoft.com/office/drawing/2010/main">
                <a:solidFill>
                  <a:srgbClr val="4DA5E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p>
            <a:pPr algn="ctr" fontAlgn="t"/>
            <a:endParaRPr lang="zh-CN" altLang="zh-CN" sz="1000">
              <a:ea typeface="华文细黑" pitchFamily="2" charset="-122"/>
            </a:endParaRPr>
          </a:p>
        </p:txBody>
      </p:sp>
      <p:sp>
        <p:nvSpPr>
          <p:cNvPr id="6148" name="Text Box 4"/>
          <p:cNvSpPr txBox="1">
            <a:spLocks noChangeArrowheads="1"/>
          </p:cNvSpPr>
          <p:nvPr/>
        </p:nvSpPr>
        <p:spPr bwMode="auto">
          <a:xfrm>
            <a:off x="609600" y="2111375"/>
            <a:ext cx="5546725" cy="131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538" indent="-363538"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50000"/>
              </a:lnSpc>
              <a:spcBef>
                <a:spcPct val="50000"/>
              </a:spcBef>
              <a:buClr>
                <a:schemeClr val="tx1"/>
              </a:buClr>
              <a:buFont typeface="Wingdings" pitchFamily="2" charset="2"/>
              <a:buChar char="n"/>
            </a:pPr>
            <a:r>
              <a:rPr lang="zh-CN" altLang="en-US" sz="2400" b="1">
                <a:ea typeface="华文细黑" pitchFamily="2" charset="-122"/>
              </a:rPr>
              <a:t>了解链路状态路由协议</a:t>
            </a:r>
            <a:endParaRPr lang="en-US" altLang="zh-CN" sz="2400" b="1">
              <a:ea typeface="华文细黑" pitchFamily="2" charset="-122"/>
            </a:endParaRPr>
          </a:p>
          <a:p>
            <a:pPr eaLnBrk="1" hangingPunct="1">
              <a:lnSpc>
                <a:spcPct val="150000"/>
              </a:lnSpc>
              <a:spcBef>
                <a:spcPct val="50000"/>
              </a:spcBef>
              <a:buClr>
                <a:schemeClr val="tx1"/>
              </a:buClr>
              <a:buFont typeface="Wingdings" pitchFamily="2" charset="2"/>
              <a:buChar char="n"/>
            </a:pPr>
            <a:r>
              <a:rPr lang="zh-CN" altLang="en-US" sz="2400" b="1">
                <a:ea typeface="华文细黑" pitchFamily="2" charset="-122"/>
              </a:rPr>
              <a:t>了解</a:t>
            </a:r>
            <a:r>
              <a:rPr lang="en-US" altLang="zh-CN" sz="2400" b="1">
                <a:ea typeface="华文细黑" pitchFamily="2" charset="-122"/>
              </a:rPr>
              <a:t>OSPF</a:t>
            </a:r>
            <a:r>
              <a:rPr lang="zh-CN" altLang="en-US" sz="2400" b="1">
                <a:ea typeface="华文细黑" pitchFamily="2" charset="-122"/>
              </a:rPr>
              <a:t>路由协议原理和配置</a:t>
            </a:r>
          </a:p>
        </p:txBody>
      </p:sp>
      <p:sp>
        <p:nvSpPr>
          <p:cNvPr id="6149" name="Text Box 5"/>
          <p:cNvSpPr txBox="1">
            <a:spLocks noChangeArrowheads="1"/>
          </p:cNvSpPr>
          <p:nvPr/>
        </p:nvSpPr>
        <p:spPr bwMode="auto">
          <a:xfrm>
            <a:off x="533400" y="908050"/>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3200" b="1">
                <a:solidFill>
                  <a:srgbClr val="CC0000"/>
                </a:solidFill>
                <a:latin typeface="华文细黑" pitchFamily="2" charset="-122"/>
                <a:ea typeface="华文细黑" pitchFamily="2" charset="-122"/>
              </a:rPr>
              <a:t>课程目标</a:t>
            </a:r>
          </a:p>
        </p:txBody>
      </p:sp>
      <p:sp>
        <p:nvSpPr>
          <p:cNvPr id="6150" name="Rectangle 6"/>
          <p:cNvSpPr>
            <a:spLocks noChangeArrowheads="1"/>
          </p:cNvSpPr>
          <p:nvPr/>
        </p:nvSpPr>
        <p:spPr bwMode="auto">
          <a:xfrm>
            <a:off x="990600" y="1612900"/>
            <a:ext cx="73294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20000"/>
              </a:spcBef>
            </a:pPr>
            <a:r>
              <a:rPr lang="zh-CN" altLang="en-US" sz="2800" b="1">
                <a:solidFill>
                  <a:schemeClr val="bg1"/>
                </a:solidFill>
                <a:ea typeface="华文细黑" pitchFamily="2" charset="-122"/>
              </a:rPr>
              <a:t>学习完本课程，您应该能够：</a:t>
            </a:r>
          </a:p>
        </p:txBody>
      </p:sp>
      <p:pic>
        <p:nvPicPr>
          <p:cNvPr id="615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25" y="2286000"/>
            <a:ext cx="2147888" cy="279876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36142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smtClean="0"/>
              <a:t>链路状态路由协议</a:t>
            </a:r>
          </a:p>
        </p:txBody>
      </p:sp>
      <p:sp>
        <p:nvSpPr>
          <p:cNvPr id="7171" name="Rectangle 3"/>
          <p:cNvSpPr>
            <a:spLocks noGrp="1" noChangeArrowheads="1"/>
          </p:cNvSpPr>
          <p:nvPr>
            <p:ph type="body" idx="1"/>
          </p:nvPr>
        </p:nvSpPr>
        <p:spPr/>
        <p:txBody>
          <a:bodyPr/>
          <a:lstStyle/>
          <a:p>
            <a:pPr eaLnBrk="1" hangingPunct="1">
              <a:defRPr/>
            </a:pPr>
            <a:r>
              <a:rPr lang="zh-CN" altLang="en-US" dirty="0" smtClean="0"/>
              <a:t>链路状态路由协议是根据路由</a:t>
            </a:r>
            <a:r>
              <a:rPr lang="zh-CN" altLang="en-US" dirty="0"/>
              <a:t>区</a:t>
            </a:r>
            <a:r>
              <a:rPr lang="zh-CN" altLang="en-US" dirty="0" smtClean="0"/>
              <a:t>域中所有链路的信息来计算到达目的地的最佳路由。</a:t>
            </a:r>
            <a:endParaRPr lang="en-US" altLang="zh-CN" dirty="0" smtClean="0"/>
          </a:p>
          <a:p>
            <a:pPr marL="0" indent="0" eaLnBrk="1" hangingPunct="1">
              <a:lnSpc>
                <a:spcPct val="120000"/>
              </a:lnSpc>
              <a:buFont typeface="Wingdings" pitchFamily="2" charset="2"/>
              <a:buNone/>
              <a:defRPr/>
            </a:pPr>
            <a:r>
              <a:rPr lang="en-US" altLang="zh-CN" sz="2400" dirty="0"/>
              <a:t> </a:t>
            </a:r>
            <a:r>
              <a:rPr lang="en-US" altLang="zh-CN" sz="2400" dirty="0" smtClean="0"/>
              <a:t> </a:t>
            </a:r>
            <a:r>
              <a:rPr lang="zh-CN" altLang="en-US" sz="2400" dirty="0"/>
              <a:t> </a:t>
            </a:r>
            <a:r>
              <a:rPr lang="zh-CN" altLang="en-US" sz="2400" dirty="0" smtClean="0"/>
              <a:t>    每个路由器都通过链路状态公告（</a:t>
            </a:r>
            <a:r>
              <a:rPr lang="en-US" altLang="zh-CN" sz="2400" dirty="0" smtClean="0"/>
              <a:t>LSA</a:t>
            </a:r>
            <a:r>
              <a:rPr lang="zh-CN" altLang="en-US" sz="2400" dirty="0" smtClean="0"/>
              <a:t>）将自己的链路信息告诉给它的邻居节点，这样不断地传播后，每台路由器都会了解到网络中所有链路信息，形成链路状态数据库，然后利用这些信息计算出到网络中任意目的地的最佳路径。</a:t>
            </a:r>
            <a:endParaRPr lang="en-US" altLang="zh-CN" sz="2400" dirty="0" smtClean="0"/>
          </a:p>
          <a:p>
            <a:pPr marL="0" indent="0" eaLnBrk="1" hangingPunct="1">
              <a:lnSpc>
                <a:spcPct val="120000"/>
              </a:lnSpc>
              <a:buFont typeface="Wingdings" pitchFamily="2" charset="2"/>
              <a:buNone/>
              <a:defRPr/>
            </a:pPr>
            <a:r>
              <a:rPr lang="zh-CN" altLang="en-US" sz="2400" dirty="0" smtClean="0"/>
              <a:t>       链路</a:t>
            </a:r>
            <a:r>
              <a:rPr lang="zh-CN" altLang="en-US" sz="2400" dirty="0"/>
              <a:t>状态路由算法，也称为最短路径优先（</a:t>
            </a:r>
            <a:r>
              <a:rPr lang="en-US" altLang="zh-CN" sz="2400" dirty="0"/>
              <a:t>SPF</a:t>
            </a:r>
            <a:r>
              <a:rPr lang="zh-CN" altLang="en-US" sz="2400" dirty="0"/>
              <a:t>）算法，利用网络的拓扑结构图来有效地计算节点间的最短路径</a:t>
            </a:r>
            <a:r>
              <a:rPr lang="en-US" altLang="zh-CN" sz="2400" dirty="0"/>
              <a:t>——</a:t>
            </a:r>
            <a:r>
              <a:rPr lang="zh-CN" altLang="en-US" sz="2400" dirty="0"/>
              <a:t>网络中的路由器是图中的节点，链路是连接节点的边，每台路由器计算后，生成一个</a:t>
            </a:r>
            <a:r>
              <a:rPr lang="en-US" altLang="zh-CN" sz="2400" dirty="0"/>
              <a:t>SPF</a:t>
            </a:r>
            <a:r>
              <a:rPr lang="zh-CN" altLang="en-US" sz="2400" dirty="0"/>
              <a:t>树，具有最优性的同时，也有效的避免了路由环路的问题。</a:t>
            </a:r>
          </a:p>
          <a:p>
            <a:pPr marL="0" indent="0" eaLnBrk="1" hangingPunct="1">
              <a:buFont typeface="Wingdings" pitchFamily="2" charset="2"/>
              <a:buNone/>
              <a:defRPr/>
            </a:pPr>
            <a:endParaRPr lang="en-US" altLang="zh-CN" dirty="0" smtClean="0"/>
          </a:p>
          <a:p>
            <a:pPr marL="0" indent="0" eaLnBrk="1" hangingPunct="1">
              <a:buFont typeface="Wingdings" pitchFamily="2" charset="2"/>
              <a:buNone/>
              <a:defRPr/>
            </a:pPr>
            <a:r>
              <a:rPr lang="zh-CN" altLang="en-US" dirty="0" smtClean="0"/>
              <a:t>        </a:t>
            </a:r>
          </a:p>
          <a:p>
            <a:pPr eaLnBrk="1" hangingPunct="1">
              <a:defRPr/>
            </a:pPr>
            <a:endParaRPr lang="en-US" altLang="zh-CN" dirty="0" smtClean="0"/>
          </a:p>
        </p:txBody>
      </p:sp>
    </p:spTree>
    <p:extLst>
      <p:ext uri="{BB962C8B-B14F-4D97-AF65-F5344CB8AC3E}">
        <p14:creationId xmlns:p14="http://schemas.microsoft.com/office/powerpoint/2010/main" val="20381433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z="2800" b="0" smtClean="0"/>
              <a:t>链路状态路由协议与距离向量协议的不同</a:t>
            </a:r>
            <a:r>
              <a:rPr lang="en-US" altLang="zh-CN" sz="2800" b="0" smtClean="0"/>
              <a:t>:</a:t>
            </a:r>
          </a:p>
        </p:txBody>
      </p:sp>
      <p:sp>
        <p:nvSpPr>
          <p:cNvPr id="8195" name="Rectangle 3"/>
          <p:cNvSpPr>
            <a:spLocks noGrp="1" noChangeArrowheads="1"/>
          </p:cNvSpPr>
          <p:nvPr>
            <p:ph type="body" idx="1"/>
          </p:nvPr>
        </p:nvSpPr>
        <p:spPr/>
        <p:txBody>
          <a:bodyPr/>
          <a:lstStyle/>
          <a:p>
            <a:pPr eaLnBrk="1" hangingPunct="1">
              <a:buFont typeface="Wingdings" pitchFamily="2" charset="2"/>
              <a:buNone/>
            </a:pPr>
            <a:r>
              <a:rPr lang="en-US" altLang="zh-CN" smtClean="0"/>
              <a:t>         </a:t>
            </a:r>
            <a:r>
              <a:rPr lang="zh-CN" altLang="en-US" smtClean="0"/>
              <a:t>采用链路状态路由协议的路由器不是交换到达目的地的距离，而是收集所有的链路信息来维护一张网络拓扑结构图，进而根据这个拓扑图计算出“最佳路由” 。</a:t>
            </a:r>
            <a:endParaRPr lang="en-US" altLang="zh-CN" smtClean="0"/>
          </a:p>
          <a:p>
            <a:pPr eaLnBrk="1" hangingPunct="1">
              <a:buFont typeface="Wingdings" pitchFamily="2" charset="2"/>
              <a:buNone/>
            </a:pPr>
            <a:r>
              <a:rPr lang="en-US" altLang="zh-CN" smtClean="0"/>
              <a:t>          </a:t>
            </a:r>
            <a:r>
              <a:rPr lang="zh-CN" altLang="en-US" smtClean="0"/>
              <a:t>当网络拓扑结构发生变化时，只需将相应记录而非整个数据库通知其他节点，收到信息的各路由器相应修改自身的链路状态数据库，并重新计算路由后，就可以继续正常工作。</a:t>
            </a:r>
          </a:p>
        </p:txBody>
      </p:sp>
    </p:spTree>
    <p:extLst>
      <p:ext uri="{BB962C8B-B14F-4D97-AF65-F5344CB8AC3E}">
        <p14:creationId xmlns:p14="http://schemas.microsoft.com/office/powerpoint/2010/main" val="638460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mtClean="0"/>
              <a:t>2 </a:t>
            </a:r>
            <a:r>
              <a:rPr lang="zh-CN" altLang="en-US" smtClean="0"/>
              <a:t>路由器接口</a:t>
            </a:r>
            <a:r>
              <a:rPr lang="en-US" altLang="zh-CN" smtClean="0"/>
              <a:t>-</a:t>
            </a:r>
            <a:r>
              <a:rPr lang="zh-CN" altLang="en-US" smtClean="0"/>
              <a:t>接口视图</a:t>
            </a:r>
            <a:endParaRPr lang="en-US" altLang="zh-CN" smtClean="0"/>
          </a:p>
        </p:txBody>
      </p:sp>
      <p:sp>
        <p:nvSpPr>
          <p:cNvPr id="11267" name="Rectangle 3"/>
          <p:cNvSpPr>
            <a:spLocks noGrp="1" noChangeArrowheads="1"/>
          </p:cNvSpPr>
          <p:nvPr>
            <p:ph type="body" idx="1"/>
          </p:nvPr>
        </p:nvSpPr>
        <p:spPr>
          <a:xfrm>
            <a:off x="457200" y="765175"/>
            <a:ext cx="8229600" cy="5449888"/>
          </a:xfrm>
        </p:spPr>
        <p:txBody>
          <a:bodyPr/>
          <a:lstStyle/>
          <a:p>
            <a:pPr eaLnBrk="1" hangingPunct="1">
              <a:lnSpc>
                <a:spcPct val="100000"/>
              </a:lnSpc>
              <a:buFont typeface="Wingdings" panose="05000000000000000000" pitchFamily="2" charset="2"/>
              <a:buNone/>
            </a:pPr>
            <a:r>
              <a:rPr lang="zh-CN" altLang="en-US" smtClean="0"/>
              <a:t>与接口有关的命令都必须在相应的接口视图下使用。</a:t>
            </a:r>
          </a:p>
          <a:p>
            <a:pPr eaLnBrk="1" hangingPunct="1">
              <a:lnSpc>
                <a:spcPct val="100000"/>
              </a:lnSpc>
            </a:pPr>
            <a:r>
              <a:rPr lang="en-US" altLang="zh-CN" smtClean="0"/>
              <a:t>interface </a:t>
            </a:r>
            <a:r>
              <a:rPr lang="en-US" altLang="zh-CN" i="1" smtClean="0"/>
              <a:t>type number</a:t>
            </a:r>
            <a:r>
              <a:rPr lang="en-US" altLang="zh-CN" smtClean="0"/>
              <a:t> [</a:t>
            </a:r>
            <a:r>
              <a:rPr lang="en-US" altLang="zh-CN" i="1" smtClean="0"/>
              <a:t> </a:t>
            </a:r>
            <a:r>
              <a:rPr lang="en-US" altLang="zh-CN" smtClean="0"/>
              <a:t>.</a:t>
            </a:r>
            <a:r>
              <a:rPr lang="en-US" altLang="zh-CN" i="1" smtClean="0"/>
              <a:t>sub-number</a:t>
            </a:r>
            <a:r>
              <a:rPr lang="en-US" altLang="zh-CN" smtClean="0"/>
              <a:t> ]</a:t>
            </a:r>
          </a:p>
          <a:p>
            <a:pPr eaLnBrk="1" hangingPunct="1">
              <a:lnSpc>
                <a:spcPct val="100000"/>
              </a:lnSpc>
              <a:buFont typeface="Wingdings" panose="05000000000000000000" pitchFamily="2" charset="2"/>
              <a:buNone/>
            </a:pPr>
            <a:r>
              <a:rPr lang="en-US" altLang="zh-CN" smtClean="0"/>
              <a:t>    # </a:t>
            </a:r>
            <a:r>
              <a:rPr lang="zh-CN" altLang="en-US" smtClean="0"/>
              <a:t>进入相应接口视图，或创建逻辑接口和子接口</a:t>
            </a:r>
            <a:endParaRPr lang="zh-CN" altLang="en-US" i="1" smtClean="0"/>
          </a:p>
          <a:p>
            <a:pPr lvl="1" eaLnBrk="1" hangingPunct="1">
              <a:lnSpc>
                <a:spcPct val="100000"/>
              </a:lnSpc>
            </a:pPr>
            <a:r>
              <a:rPr lang="en-US" altLang="zh-CN" i="1" smtClean="0"/>
              <a:t>type</a:t>
            </a:r>
            <a:r>
              <a:rPr lang="zh-CN" altLang="en-US" smtClean="0"/>
              <a:t>：接口类型</a:t>
            </a:r>
            <a:endParaRPr lang="zh-CN" altLang="en-US" i="1" smtClean="0"/>
          </a:p>
          <a:p>
            <a:pPr lvl="1" eaLnBrk="1" hangingPunct="1">
              <a:lnSpc>
                <a:spcPct val="100000"/>
              </a:lnSpc>
            </a:pPr>
            <a:r>
              <a:rPr lang="en-US" altLang="zh-CN" i="1" smtClean="0"/>
              <a:t>number</a:t>
            </a:r>
            <a:r>
              <a:rPr lang="zh-CN" altLang="en-US" smtClean="0"/>
              <a:t>：接口编号</a:t>
            </a:r>
            <a:endParaRPr lang="zh-CN" altLang="en-US" i="1" smtClean="0"/>
          </a:p>
          <a:p>
            <a:pPr lvl="1" eaLnBrk="1" hangingPunct="1">
              <a:lnSpc>
                <a:spcPct val="100000"/>
              </a:lnSpc>
            </a:pPr>
            <a:r>
              <a:rPr lang="en-US" altLang="zh-CN" i="1" smtClean="0"/>
              <a:t>sub-number</a:t>
            </a:r>
            <a:r>
              <a:rPr lang="zh-CN" altLang="en-US" smtClean="0"/>
              <a:t>：子接口编号，与主接口编号之间用“</a:t>
            </a:r>
            <a:r>
              <a:rPr lang="en-US" altLang="zh-CN" smtClean="0"/>
              <a:t>.”</a:t>
            </a:r>
            <a:r>
              <a:rPr lang="zh-CN" altLang="en-US" smtClean="0"/>
              <a:t>隔开。</a:t>
            </a:r>
          </a:p>
          <a:p>
            <a:pPr eaLnBrk="1" hangingPunct="1">
              <a:lnSpc>
                <a:spcPct val="100000"/>
              </a:lnSpc>
            </a:pPr>
            <a:r>
              <a:rPr lang="en-US" altLang="zh-CN" smtClean="0"/>
              <a:t>undo interface </a:t>
            </a:r>
            <a:r>
              <a:rPr lang="en-US" altLang="zh-CN" i="1" smtClean="0"/>
              <a:t>type number</a:t>
            </a:r>
            <a:r>
              <a:rPr lang="en-US" altLang="zh-CN" smtClean="0"/>
              <a:t> [ .</a:t>
            </a:r>
            <a:r>
              <a:rPr lang="en-US" altLang="zh-CN" i="1" smtClean="0"/>
              <a:t>sub-number</a:t>
            </a:r>
            <a:r>
              <a:rPr lang="en-US" altLang="zh-CN" smtClean="0"/>
              <a:t> ]</a:t>
            </a:r>
            <a:br>
              <a:rPr lang="en-US" altLang="zh-CN" smtClean="0"/>
            </a:br>
            <a:r>
              <a:rPr lang="en-US" altLang="zh-CN" smtClean="0"/>
              <a:t> # </a:t>
            </a:r>
            <a:r>
              <a:rPr lang="zh-CN" altLang="en-US" smtClean="0"/>
              <a:t>删除指定的</a:t>
            </a:r>
            <a:r>
              <a:rPr lang="zh-CN" altLang="en-US" smtClean="0">
                <a:solidFill>
                  <a:srgbClr val="FF0000"/>
                </a:solidFill>
              </a:rPr>
              <a:t>逻辑接口</a:t>
            </a:r>
            <a:r>
              <a:rPr lang="zh-CN" altLang="en-US" smtClean="0"/>
              <a:t>或子接口</a:t>
            </a:r>
          </a:p>
          <a:p>
            <a:pPr eaLnBrk="1" hangingPunct="1">
              <a:lnSpc>
                <a:spcPct val="100000"/>
              </a:lnSpc>
              <a:buFont typeface="Wingdings" panose="05000000000000000000" pitchFamily="2" charset="2"/>
              <a:buNone/>
            </a:pPr>
            <a:endParaRPr lang="zh-CN" altLang="en-US" smtClean="0"/>
          </a:p>
          <a:p>
            <a:pPr eaLnBrk="1" hangingPunct="1">
              <a:lnSpc>
                <a:spcPct val="100000"/>
              </a:lnSpc>
              <a:buFont typeface="Wingdings" panose="05000000000000000000" pitchFamily="2" charset="2"/>
              <a:buNone/>
            </a:pPr>
            <a:r>
              <a:rPr lang="zh-CN" altLang="en-US" smtClean="0"/>
              <a:t>    例</a:t>
            </a:r>
            <a:r>
              <a:rPr lang="en-US" altLang="zh-CN" smtClean="0"/>
              <a:t>: [Quidway] int e0/0</a:t>
            </a:r>
          </a:p>
          <a:p>
            <a:pPr eaLnBrk="1" hangingPunct="1">
              <a:lnSpc>
                <a:spcPct val="100000"/>
              </a:lnSpc>
              <a:buFont typeface="Wingdings" panose="05000000000000000000" pitchFamily="2" charset="2"/>
              <a:buNone/>
            </a:pPr>
            <a:r>
              <a:rPr lang="en-US" altLang="zh-CN" smtClean="0"/>
              <a:t>          [Huawei] int g 0/0/1</a:t>
            </a:r>
          </a:p>
        </p:txBody>
      </p:sp>
    </p:spTree>
    <p:extLst>
      <p:ext uri="{BB962C8B-B14F-4D97-AF65-F5344CB8AC3E}">
        <p14:creationId xmlns:p14="http://schemas.microsoft.com/office/powerpoint/2010/main" val="36124151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mtClean="0"/>
              <a:t>OSPF</a:t>
            </a:r>
            <a:r>
              <a:rPr lang="zh-CN" altLang="en-US" smtClean="0"/>
              <a:t>路由协议</a:t>
            </a:r>
            <a:endParaRPr lang="en-US" altLang="zh-CN" smtClean="0"/>
          </a:p>
        </p:txBody>
      </p:sp>
      <p:sp>
        <p:nvSpPr>
          <p:cNvPr id="9219" name="Rectangle 3"/>
          <p:cNvSpPr>
            <a:spLocks noGrp="1" noChangeArrowheads="1"/>
          </p:cNvSpPr>
          <p:nvPr>
            <p:ph type="body" idx="1"/>
          </p:nvPr>
        </p:nvSpPr>
        <p:spPr/>
        <p:txBody>
          <a:bodyPr/>
          <a:lstStyle/>
          <a:p>
            <a:pPr eaLnBrk="1" hangingPunct="1"/>
            <a:r>
              <a:rPr lang="en-US" altLang="zh-CN" smtClean="0"/>
              <a:t>OSPF </a:t>
            </a:r>
            <a:r>
              <a:rPr lang="zh-CN" altLang="en-US" smtClean="0"/>
              <a:t>是</a:t>
            </a:r>
            <a:r>
              <a:rPr lang="en-US" altLang="zh-CN" smtClean="0"/>
              <a:t>Open Shortest Path First</a:t>
            </a:r>
            <a:r>
              <a:rPr lang="zh-CN" altLang="en-US" smtClean="0"/>
              <a:t>（开放最短路由优先协议）的缩写。它是</a:t>
            </a:r>
            <a:r>
              <a:rPr lang="en-US" altLang="zh-CN" smtClean="0"/>
              <a:t>IETF</a:t>
            </a:r>
            <a:r>
              <a:rPr lang="zh-CN" altLang="en-US" smtClean="0"/>
              <a:t>组织在</a:t>
            </a:r>
            <a:r>
              <a:rPr lang="en-US" altLang="zh-CN" smtClean="0"/>
              <a:t>1998</a:t>
            </a:r>
            <a:r>
              <a:rPr lang="zh-CN" altLang="en-US" smtClean="0"/>
              <a:t>年开发的一个</a:t>
            </a:r>
            <a:r>
              <a:rPr lang="zh-CN" altLang="en-US" smtClean="0">
                <a:solidFill>
                  <a:srgbClr val="CC0000"/>
                </a:solidFill>
              </a:rPr>
              <a:t>基于链路状态</a:t>
            </a:r>
            <a:r>
              <a:rPr lang="zh-CN" altLang="en-US" smtClean="0"/>
              <a:t>的</a:t>
            </a:r>
            <a:r>
              <a:rPr lang="zh-CN" altLang="en-US" smtClean="0">
                <a:solidFill>
                  <a:srgbClr val="CC0000"/>
                </a:solidFill>
              </a:rPr>
              <a:t>内部网关协议</a:t>
            </a:r>
            <a:r>
              <a:rPr lang="zh-CN" altLang="en-US" smtClean="0"/>
              <a:t>。目前使用的是版本</a:t>
            </a:r>
            <a:r>
              <a:rPr lang="en-US" altLang="zh-CN" smtClean="0"/>
              <a:t>2</a:t>
            </a:r>
            <a:r>
              <a:rPr lang="zh-CN" altLang="en-US" smtClean="0"/>
              <a:t>（</a:t>
            </a:r>
            <a:r>
              <a:rPr lang="en-US" altLang="zh-CN" smtClean="0"/>
              <a:t>RFC2328</a:t>
            </a:r>
            <a:r>
              <a:rPr lang="zh-CN" altLang="en-US" smtClean="0"/>
              <a:t>）。</a:t>
            </a:r>
          </a:p>
        </p:txBody>
      </p:sp>
    </p:spTree>
    <p:extLst>
      <p:ext uri="{BB962C8B-B14F-4D97-AF65-F5344CB8AC3E}">
        <p14:creationId xmlns:p14="http://schemas.microsoft.com/office/powerpoint/2010/main" val="40793075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mtClean="0"/>
              <a:t>OSPF</a:t>
            </a:r>
            <a:r>
              <a:rPr lang="zh-CN" altLang="en-US" smtClean="0"/>
              <a:t>协议相关概念： </a:t>
            </a:r>
            <a:r>
              <a:rPr lang="en-US" altLang="zh-CN" smtClean="0"/>
              <a:t>Router ID</a:t>
            </a:r>
          </a:p>
        </p:txBody>
      </p:sp>
      <p:sp>
        <p:nvSpPr>
          <p:cNvPr id="10243" name="Rectangle 3"/>
          <p:cNvSpPr>
            <a:spLocks noGrp="1" noChangeArrowheads="1"/>
          </p:cNvSpPr>
          <p:nvPr>
            <p:ph type="body" idx="1"/>
          </p:nvPr>
        </p:nvSpPr>
        <p:spPr/>
        <p:txBody>
          <a:bodyPr/>
          <a:lstStyle/>
          <a:p>
            <a:pPr eaLnBrk="1" hangingPunct="1">
              <a:buFont typeface="Wingdings" pitchFamily="2" charset="2"/>
              <a:buNone/>
            </a:pPr>
            <a:r>
              <a:rPr lang="en-US" altLang="zh-CN" smtClean="0"/>
              <a:t>Router ID</a:t>
            </a:r>
            <a:r>
              <a:rPr lang="zh-CN" altLang="en-US" smtClean="0"/>
              <a:t>：一台路由器如果要运行</a:t>
            </a:r>
            <a:r>
              <a:rPr lang="en-US" altLang="zh-CN" smtClean="0"/>
              <a:t>OSPF</a:t>
            </a:r>
            <a:r>
              <a:rPr lang="zh-CN" altLang="en-US" smtClean="0"/>
              <a:t>协议，必</a:t>
            </a:r>
          </a:p>
          <a:p>
            <a:pPr eaLnBrk="1" hangingPunct="1">
              <a:buFont typeface="Wingdings" pitchFamily="2" charset="2"/>
              <a:buNone/>
            </a:pPr>
            <a:r>
              <a:rPr lang="zh-CN" altLang="en-US" smtClean="0"/>
              <a:t>须存在</a:t>
            </a:r>
            <a:r>
              <a:rPr lang="en-US" altLang="zh-CN" smtClean="0"/>
              <a:t>Router ID</a:t>
            </a:r>
            <a:r>
              <a:rPr lang="zh-CN" altLang="en-US" smtClean="0"/>
              <a:t>。路由器的</a:t>
            </a:r>
            <a:r>
              <a:rPr lang="en-US" altLang="zh-CN" smtClean="0"/>
              <a:t>ID</a:t>
            </a:r>
            <a:r>
              <a:rPr lang="zh-CN" altLang="en-US" smtClean="0"/>
              <a:t>可以手工配置。如果没有配置</a:t>
            </a:r>
            <a:r>
              <a:rPr lang="en-US" altLang="zh-CN" smtClean="0"/>
              <a:t>ID </a:t>
            </a:r>
            <a:r>
              <a:rPr lang="zh-CN" altLang="en-US" smtClean="0"/>
              <a:t>号，</a:t>
            </a:r>
          </a:p>
          <a:p>
            <a:pPr eaLnBrk="1" hangingPunct="1"/>
            <a:r>
              <a:rPr lang="zh-CN" altLang="en-US" smtClean="0"/>
              <a:t>若系统当前配置了</a:t>
            </a:r>
            <a:r>
              <a:rPr lang="en-US" altLang="zh-CN" smtClean="0"/>
              <a:t>Loopback </a:t>
            </a:r>
            <a:r>
              <a:rPr lang="zh-CN" altLang="en-US" smtClean="0"/>
              <a:t>接口</a:t>
            </a:r>
            <a:r>
              <a:rPr lang="en-US" altLang="zh-CN" smtClean="0"/>
              <a:t>IP</a:t>
            </a:r>
            <a:r>
              <a:rPr lang="zh-CN" altLang="en-US" smtClean="0"/>
              <a:t>地址，则选择最后配置的</a:t>
            </a:r>
            <a:r>
              <a:rPr lang="en-US" altLang="zh-CN" smtClean="0"/>
              <a:t>Loopback </a:t>
            </a:r>
            <a:r>
              <a:rPr lang="zh-CN" altLang="en-US" smtClean="0"/>
              <a:t>接口的</a:t>
            </a:r>
            <a:r>
              <a:rPr lang="en-US" altLang="zh-CN" smtClean="0"/>
              <a:t>IP </a:t>
            </a:r>
            <a:r>
              <a:rPr lang="zh-CN" altLang="en-US" smtClean="0"/>
              <a:t>地址作为</a:t>
            </a:r>
            <a:r>
              <a:rPr lang="en-US" altLang="zh-CN" smtClean="0"/>
              <a:t>router id</a:t>
            </a:r>
            <a:r>
              <a:rPr lang="zh-CN" altLang="en-US" smtClean="0"/>
              <a:t>；</a:t>
            </a:r>
          </a:p>
          <a:p>
            <a:pPr eaLnBrk="1" hangingPunct="1"/>
            <a:r>
              <a:rPr lang="zh-CN" altLang="en-US" smtClean="0"/>
              <a:t>若系统当前没有配置</a:t>
            </a:r>
            <a:r>
              <a:rPr lang="en-US" altLang="zh-CN" smtClean="0"/>
              <a:t>Loopback </a:t>
            </a:r>
            <a:r>
              <a:rPr lang="zh-CN" altLang="en-US" smtClean="0"/>
              <a:t>接口，则选取第一个配置并</a:t>
            </a:r>
            <a:r>
              <a:rPr lang="en-US" altLang="zh-CN" smtClean="0"/>
              <a:t>UP</a:t>
            </a:r>
            <a:r>
              <a:rPr lang="zh-CN" altLang="en-US" smtClean="0"/>
              <a:t>的物理接口的</a:t>
            </a:r>
            <a:r>
              <a:rPr lang="en-US" altLang="zh-CN" smtClean="0"/>
              <a:t>IP </a:t>
            </a:r>
            <a:r>
              <a:rPr lang="zh-CN" altLang="en-US" smtClean="0"/>
              <a:t>地址作为</a:t>
            </a:r>
            <a:r>
              <a:rPr lang="en-US" altLang="zh-CN" smtClean="0"/>
              <a:t>router id</a:t>
            </a:r>
            <a:r>
              <a:rPr lang="zh-CN" altLang="en-US" smtClean="0"/>
              <a:t>。</a:t>
            </a:r>
          </a:p>
          <a:p>
            <a:pPr eaLnBrk="1" hangingPunct="1">
              <a:buFont typeface="Wingdings" pitchFamily="2" charset="2"/>
              <a:buNone/>
            </a:pPr>
            <a:endParaRPr lang="en-US" altLang="zh-CN" smtClean="0"/>
          </a:p>
        </p:txBody>
      </p:sp>
    </p:spTree>
    <p:extLst>
      <p:ext uri="{BB962C8B-B14F-4D97-AF65-F5344CB8AC3E}">
        <p14:creationId xmlns:p14="http://schemas.microsoft.com/office/powerpoint/2010/main" val="68519673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smtClean="0"/>
              <a:t>区域（</a:t>
            </a:r>
            <a:r>
              <a:rPr lang="en-US" altLang="zh-CN" smtClean="0"/>
              <a:t>Area</a:t>
            </a:r>
            <a:r>
              <a:rPr lang="zh-CN" altLang="en-US" smtClean="0"/>
              <a:t>）</a:t>
            </a:r>
          </a:p>
        </p:txBody>
      </p:sp>
      <p:sp>
        <p:nvSpPr>
          <p:cNvPr id="11267" name="Rectangle 3"/>
          <p:cNvSpPr>
            <a:spLocks noGrp="1" noChangeArrowheads="1"/>
          </p:cNvSpPr>
          <p:nvPr>
            <p:ph type="body" idx="1"/>
          </p:nvPr>
        </p:nvSpPr>
        <p:spPr>
          <a:xfrm>
            <a:off x="457200" y="765175"/>
            <a:ext cx="8229600" cy="5759450"/>
          </a:xfrm>
        </p:spPr>
        <p:txBody>
          <a:bodyPr/>
          <a:lstStyle/>
          <a:p>
            <a:pPr eaLnBrk="1" hangingPunct="1">
              <a:lnSpc>
                <a:spcPct val="90000"/>
              </a:lnSpc>
            </a:pPr>
            <a:r>
              <a:rPr lang="zh-CN" altLang="en-US" sz="2400" smtClean="0"/>
              <a:t>区域（</a:t>
            </a:r>
            <a:r>
              <a:rPr lang="en-US" altLang="zh-CN" sz="2400" smtClean="0"/>
              <a:t>Area</a:t>
            </a:r>
            <a:r>
              <a:rPr lang="zh-CN" altLang="en-US" sz="2400" smtClean="0"/>
              <a:t>）：</a:t>
            </a:r>
            <a:r>
              <a:rPr lang="en-US" altLang="zh-CN" sz="2400" smtClean="0"/>
              <a:t>OSPF</a:t>
            </a:r>
            <a:r>
              <a:rPr lang="zh-CN" altLang="en-US" sz="2400" smtClean="0"/>
              <a:t>协议可以将自治系统划分成多个区域（</a:t>
            </a:r>
            <a:r>
              <a:rPr lang="en-US" altLang="zh-CN" sz="2400" smtClean="0"/>
              <a:t>Area</a:t>
            </a:r>
            <a:r>
              <a:rPr lang="zh-CN" altLang="en-US" sz="2400" smtClean="0"/>
              <a:t>），区域在逻辑上将路由器划分为不同的组。不同的区域以区域号（</a:t>
            </a:r>
            <a:r>
              <a:rPr lang="en-US" altLang="zh-CN" sz="2400" smtClean="0"/>
              <a:t>Area ID</a:t>
            </a:r>
            <a:r>
              <a:rPr lang="zh-CN" altLang="en-US" sz="2400" smtClean="0"/>
              <a:t>）标识，其中一个最重要的区域是区域</a:t>
            </a:r>
            <a:r>
              <a:rPr lang="en-US" altLang="zh-CN" sz="2400" smtClean="0"/>
              <a:t>0</a:t>
            </a:r>
            <a:r>
              <a:rPr lang="zh-CN" altLang="en-US" sz="2400" smtClean="0"/>
              <a:t>，也称为骨干区域（</a:t>
            </a:r>
            <a:r>
              <a:rPr lang="en-US" altLang="zh-CN" sz="2400" smtClean="0"/>
              <a:t>backbone area</a:t>
            </a:r>
            <a:r>
              <a:rPr lang="zh-CN" altLang="en-US" sz="2400" smtClean="0"/>
              <a:t>）。通过骨干区域可以完成非骨干区域之间的路由信息交换，它必须是连续的，对于物理上不连续的区域，需要配置虚连接（</a:t>
            </a:r>
            <a:r>
              <a:rPr lang="en-US" altLang="zh-CN" sz="2400" smtClean="0"/>
              <a:t>virtual links</a:t>
            </a:r>
            <a:r>
              <a:rPr lang="zh-CN" altLang="en-US" sz="2400" smtClean="0"/>
              <a:t>）来保持与骨干区域在逻辑上的连续性。</a:t>
            </a:r>
          </a:p>
          <a:p>
            <a:pPr eaLnBrk="1" hangingPunct="1">
              <a:lnSpc>
                <a:spcPct val="90000"/>
              </a:lnSpc>
            </a:pPr>
            <a:endParaRPr lang="zh-CN" altLang="en-US" sz="2400" smtClean="0"/>
          </a:p>
          <a:p>
            <a:pPr eaLnBrk="1" hangingPunct="1">
              <a:lnSpc>
                <a:spcPct val="90000"/>
              </a:lnSpc>
            </a:pPr>
            <a:r>
              <a:rPr lang="zh-CN" altLang="en-US" sz="2400" smtClean="0"/>
              <a:t>连接骨干区域和非骨干区域的路由器称作</a:t>
            </a:r>
            <a:r>
              <a:rPr lang="zh-CN" altLang="en-US" sz="2400" smtClean="0">
                <a:solidFill>
                  <a:srgbClr val="CC0000"/>
                </a:solidFill>
              </a:rPr>
              <a:t>区域边界路由器</a:t>
            </a:r>
            <a:r>
              <a:rPr lang="zh-CN" altLang="en-US" sz="2400" smtClean="0"/>
              <a:t>（</a:t>
            </a:r>
            <a:r>
              <a:rPr lang="en-US" altLang="zh-CN" sz="2400" smtClean="0"/>
              <a:t>Area Border Router</a:t>
            </a:r>
            <a:r>
              <a:rPr lang="zh-CN" altLang="en-US" sz="2400" smtClean="0"/>
              <a:t>，简称为</a:t>
            </a:r>
            <a:r>
              <a:rPr lang="en-US" altLang="zh-CN" sz="2400" smtClean="0"/>
              <a:t>ABR</a:t>
            </a:r>
            <a:r>
              <a:rPr lang="zh-CN" altLang="en-US" sz="2400" smtClean="0"/>
              <a:t>）。</a:t>
            </a:r>
            <a:r>
              <a:rPr lang="en-US" altLang="zh-CN" sz="2400" smtClean="0"/>
              <a:t>OSPF </a:t>
            </a:r>
            <a:r>
              <a:rPr lang="zh-CN" altLang="en-US" sz="2400" smtClean="0"/>
              <a:t>中还有一类自治系统边界路由器（</a:t>
            </a:r>
            <a:r>
              <a:rPr lang="en-US" altLang="zh-CN" sz="2400" smtClean="0"/>
              <a:t>Autonomous System Boundary Router</a:t>
            </a:r>
            <a:r>
              <a:rPr lang="zh-CN" altLang="en-US" sz="2400" smtClean="0"/>
              <a:t>，简称为</a:t>
            </a:r>
            <a:r>
              <a:rPr lang="en-US" altLang="zh-CN" sz="2400" smtClean="0"/>
              <a:t>ASBR</a:t>
            </a:r>
            <a:r>
              <a:rPr lang="zh-CN" altLang="en-US" sz="2400" smtClean="0"/>
              <a:t>），实际上，这里的</a:t>
            </a:r>
            <a:r>
              <a:rPr lang="en-US" altLang="zh-CN" sz="2400" smtClean="0"/>
              <a:t>AS </a:t>
            </a:r>
            <a:r>
              <a:rPr lang="zh-CN" altLang="en-US" sz="2400" smtClean="0"/>
              <a:t>并不是严格意义的自治系统，连接</a:t>
            </a:r>
            <a:r>
              <a:rPr lang="en-US" altLang="zh-CN" sz="2400" smtClean="0"/>
              <a:t>OSPF </a:t>
            </a:r>
            <a:r>
              <a:rPr lang="zh-CN" altLang="en-US" sz="2400" smtClean="0"/>
              <a:t>路由域（</a:t>
            </a:r>
            <a:r>
              <a:rPr lang="en-US" altLang="zh-CN" sz="2400" smtClean="0"/>
              <a:t>routing domain</a:t>
            </a:r>
            <a:r>
              <a:rPr lang="zh-CN" altLang="en-US" sz="2400" smtClean="0"/>
              <a:t>）和其它路由协议域的路由器都是</a:t>
            </a:r>
            <a:r>
              <a:rPr lang="en-US" altLang="zh-CN" sz="2400" smtClean="0"/>
              <a:t>ASBR</a:t>
            </a:r>
            <a:r>
              <a:rPr lang="zh-CN" altLang="en-US" sz="2400" smtClean="0"/>
              <a:t>，可以认为</a:t>
            </a:r>
            <a:r>
              <a:rPr lang="en-US" altLang="zh-CN" sz="2400" smtClean="0"/>
              <a:t>ASBR</a:t>
            </a:r>
            <a:r>
              <a:rPr lang="zh-CN" altLang="en-US" sz="2400" smtClean="0"/>
              <a:t>是引入</a:t>
            </a:r>
            <a:r>
              <a:rPr lang="en-US" altLang="zh-CN" sz="2400" smtClean="0"/>
              <a:t>OSPF</a:t>
            </a:r>
            <a:r>
              <a:rPr lang="zh-CN" altLang="en-US" sz="2400" smtClean="0"/>
              <a:t>外部路由信息的路由器。 </a:t>
            </a:r>
          </a:p>
        </p:txBody>
      </p:sp>
      <p:pic>
        <p:nvPicPr>
          <p:cNvPr id="11268" name="Picture 4" descr="区域和聚合示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284538"/>
            <a:ext cx="8066088"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0863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p:txBody>
          <a:bodyPr/>
          <a:lstStyle/>
          <a:p>
            <a:pPr eaLnBrk="1" hangingPunct="1"/>
            <a:r>
              <a:rPr lang="zh-CN" altLang="en-US" smtClean="0"/>
              <a:t>区域（</a:t>
            </a:r>
            <a:r>
              <a:rPr lang="en-US" altLang="zh-CN" smtClean="0"/>
              <a:t>Area</a:t>
            </a:r>
            <a:r>
              <a:rPr lang="zh-CN" altLang="en-US" smtClean="0"/>
              <a:t>）</a:t>
            </a:r>
          </a:p>
        </p:txBody>
      </p:sp>
      <p:sp>
        <p:nvSpPr>
          <p:cNvPr id="12291" name="Rectangle 3"/>
          <p:cNvSpPr>
            <a:spLocks noGrp="1" noChangeArrowheads="1"/>
          </p:cNvSpPr>
          <p:nvPr>
            <p:ph type="body" idx="4294967295"/>
          </p:nvPr>
        </p:nvSpPr>
        <p:spPr>
          <a:xfrm>
            <a:off x="250825" y="404813"/>
            <a:ext cx="8569325" cy="3671887"/>
          </a:xfrm>
        </p:spPr>
        <p:txBody>
          <a:bodyPr/>
          <a:lstStyle/>
          <a:p>
            <a:pPr eaLnBrk="1" hangingPunct="1">
              <a:lnSpc>
                <a:spcPct val="100000"/>
              </a:lnSpc>
              <a:buFont typeface="Wingdings" pitchFamily="2" charset="2"/>
              <a:buNone/>
            </a:pPr>
            <a:endParaRPr lang="zh-CN" altLang="en-US" sz="2400" smtClean="0"/>
          </a:p>
          <a:p>
            <a:pPr eaLnBrk="1" hangingPunct="1">
              <a:lnSpc>
                <a:spcPct val="100000"/>
              </a:lnSpc>
            </a:pPr>
            <a:r>
              <a:rPr lang="zh-CN" altLang="en-US" sz="2400" smtClean="0"/>
              <a:t>连接骨干区域和非骨干区域的路由器称作</a:t>
            </a:r>
            <a:r>
              <a:rPr lang="zh-CN" altLang="en-US" sz="2400" smtClean="0">
                <a:solidFill>
                  <a:srgbClr val="CC0000"/>
                </a:solidFill>
              </a:rPr>
              <a:t>区域边界路由器</a:t>
            </a:r>
            <a:r>
              <a:rPr lang="zh-CN" altLang="en-US" sz="2400" smtClean="0"/>
              <a:t>（</a:t>
            </a:r>
            <a:r>
              <a:rPr lang="en-US" altLang="zh-CN" sz="2400" smtClean="0"/>
              <a:t>Area Border Router</a:t>
            </a:r>
            <a:r>
              <a:rPr lang="zh-CN" altLang="en-US" sz="2400" smtClean="0"/>
              <a:t>，简称为</a:t>
            </a:r>
            <a:r>
              <a:rPr lang="en-US" altLang="zh-CN" sz="2400" smtClean="0"/>
              <a:t>ABR</a:t>
            </a:r>
            <a:r>
              <a:rPr lang="zh-CN" altLang="en-US" sz="2400" smtClean="0"/>
              <a:t>）。</a:t>
            </a:r>
            <a:r>
              <a:rPr lang="en-US" altLang="zh-CN" sz="2400" smtClean="0"/>
              <a:t>OSPF </a:t>
            </a:r>
            <a:r>
              <a:rPr lang="zh-CN" altLang="en-US" sz="2400" smtClean="0"/>
              <a:t>中还有一类自治系统边界路由器（</a:t>
            </a:r>
            <a:r>
              <a:rPr lang="en-US" altLang="zh-CN" sz="2400" smtClean="0"/>
              <a:t>Autonomous System Boundary Router</a:t>
            </a:r>
            <a:r>
              <a:rPr lang="zh-CN" altLang="en-US" sz="2400" smtClean="0"/>
              <a:t>，简称为</a:t>
            </a:r>
            <a:r>
              <a:rPr lang="en-US" altLang="zh-CN" sz="2400" smtClean="0"/>
              <a:t>ASBR</a:t>
            </a:r>
            <a:r>
              <a:rPr lang="zh-CN" altLang="en-US" sz="2400" smtClean="0"/>
              <a:t>），实际上，这里的</a:t>
            </a:r>
            <a:r>
              <a:rPr lang="en-US" altLang="zh-CN" sz="2400" smtClean="0"/>
              <a:t>AS </a:t>
            </a:r>
            <a:r>
              <a:rPr lang="zh-CN" altLang="en-US" sz="2400" smtClean="0"/>
              <a:t>并不是严格意义的自治系统，连接</a:t>
            </a:r>
            <a:r>
              <a:rPr lang="en-US" altLang="zh-CN" sz="2400" smtClean="0"/>
              <a:t>OSPF </a:t>
            </a:r>
            <a:r>
              <a:rPr lang="zh-CN" altLang="en-US" sz="2400" smtClean="0"/>
              <a:t>路由域（</a:t>
            </a:r>
            <a:r>
              <a:rPr lang="en-US" altLang="zh-CN" sz="2400" smtClean="0"/>
              <a:t>routing domain</a:t>
            </a:r>
            <a:r>
              <a:rPr lang="zh-CN" altLang="en-US" sz="2400" smtClean="0"/>
              <a:t>）和其它路由协议域的路由器都是</a:t>
            </a:r>
            <a:r>
              <a:rPr lang="en-US" altLang="zh-CN" sz="2400" smtClean="0"/>
              <a:t>ASBR</a:t>
            </a:r>
            <a:r>
              <a:rPr lang="zh-CN" altLang="en-US" sz="2400" smtClean="0"/>
              <a:t>，可以认为</a:t>
            </a:r>
            <a:r>
              <a:rPr lang="en-US" altLang="zh-CN" sz="2400" smtClean="0"/>
              <a:t>ASBR</a:t>
            </a:r>
            <a:r>
              <a:rPr lang="zh-CN" altLang="en-US" sz="2400" smtClean="0"/>
              <a:t>是引入</a:t>
            </a:r>
            <a:r>
              <a:rPr lang="en-US" altLang="zh-CN" sz="2400" smtClean="0"/>
              <a:t>OSPF</a:t>
            </a:r>
            <a:r>
              <a:rPr lang="zh-CN" altLang="en-US" sz="2400" smtClean="0"/>
              <a:t>外部路由信息的路由器。 </a:t>
            </a:r>
          </a:p>
        </p:txBody>
      </p:sp>
      <p:pic>
        <p:nvPicPr>
          <p:cNvPr id="12292" name="Picture 4" descr="区域和聚合示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429000"/>
            <a:ext cx="8066088"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77219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mtClean="0"/>
              <a:t>路由聚合</a:t>
            </a:r>
          </a:p>
        </p:txBody>
      </p:sp>
      <p:sp>
        <p:nvSpPr>
          <p:cNvPr id="13315" name="Rectangle 3"/>
          <p:cNvSpPr>
            <a:spLocks noGrp="1" noChangeArrowheads="1"/>
          </p:cNvSpPr>
          <p:nvPr>
            <p:ph type="body" idx="1"/>
          </p:nvPr>
        </p:nvSpPr>
        <p:spPr/>
        <p:txBody>
          <a:bodyPr/>
          <a:lstStyle/>
          <a:p>
            <a:pPr eaLnBrk="1" hangingPunct="1"/>
            <a:r>
              <a:rPr lang="zh-CN" altLang="en-US" smtClean="0"/>
              <a:t>路由聚合：</a:t>
            </a:r>
            <a:r>
              <a:rPr lang="en-US" altLang="zh-CN" smtClean="0"/>
              <a:t>AS </a:t>
            </a:r>
            <a:r>
              <a:rPr lang="zh-CN" altLang="en-US" smtClean="0"/>
              <a:t>被划分成不同的区域，每一个区域通过</a:t>
            </a:r>
            <a:r>
              <a:rPr lang="en-US" altLang="zh-CN" smtClean="0"/>
              <a:t>OSPF </a:t>
            </a:r>
            <a:r>
              <a:rPr lang="zh-CN" altLang="en-US" smtClean="0"/>
              <a:t>边界路由器（</a:t>
            </a:r>
            <a:r>
              <a:rPr lang="en-US" altLang="zh-CN" smtClean="0"/>
              <a:t>ABR</a:t>
            </a:r>
            <a:r>
              <a:rPr lang="zh-CN" altLang="en-US" smtClean="0"/>
              <a:t>）相连，区域间可以通过路由汇聚来减少路由信息，减小路由表的规模，提高路由器的运算速度。</a:t>
            </a:r>
            <a:r>
              <a:rPr lang="en-US" altLang="zh-CN" smtClean="0"/>
              <a:t>ABR </a:t>
            </a:r>
            <a:r>
              <a:rPr lang="zh-CN" altLang="en-US" smtClean="0"/>
              <a:t>在计算出一个区域的区域内路由之后，查询路由表，将其中每一条</a:t>
            </a:r>
            <a:r>
              <a:rPr lang="en-US" altLang="zh-CN" smtClean="0"/>
              <a:t>OSPF </a:t>
            </a:r>
            <a:r>
              <a:rPr lang="zh-CN" altLang="en-US" smtClean="0"/>
              <a:t>路由封装成一条</a:t>
            </a:r>
            <a:r>
              <a:rPr lang="en-US" altLang="zh-CN" smtClean="0"/>
              <a:t>LSA </a:t>
            </a:r>
            <a:r>
              <a:rPr lang="zh-CN" altLang="en-US" smtClean="0"/>
              <a:t>发送到区域之外。</a:t>
            </a:r>
          </a:p>
        </p:txBody>
      </p:sp>
    </p:spTree>
    <p:extLst>
      <p:ext uri="{BB962C8B-B14F-4D97-AF65-F5344CB8AC3E}">
        <p14:creationId xmlns:p14="http://schemas.microsoft.com/office/powerpoint/2010/main" val="2284731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聚合示意图</a:t>
            </a:r>
          </a:p>
        </p:txBody>
      </p:sp>
      <p:sp>
        <p:nvSpPr>
          <p:cNvPr id="14339" name="Rectangle 3"/>
          <p:cNvSpPr>
            <a:spLocks noGrp="1" noChangeArrowheads="1"/>
          </p:cNvSpPr>
          <p:nvPr>
            <p:ph type="body" idx="1"/>
          </p:nvPr>
        </p:nvSpPr>
        <p:spPr>
          <a:xfrm>
            <a:off x="395288" y="4941888"/>
            <a:ext cx="8291512" cy="1439862"/>
          </a:xfrm>
        </p:spPr>
        <p:txBody>
          <a:bodyPr/>
          <a:lstStyle/>
          <a:p>
            <a:pPr eaLnBrk="1" hangingPunct="1">
              <a:lnSpc>
                <a:spcPct val="90000"/>
              </a:lnSpc>
            </a:pPr>
            <a:r>
              <a:rPr lang="en-US" altLang="zh-CN" sz="2400" b="0" smtClean="0"/>
              <a:t>Area 19 </a:t>
            </a:r>
            <a:r>
              <a:rPr lang="zh-CN" altLang="en-US" sz="2400" b="0" smtClean="0"/>
              <a:t>内有三条区域内路由</a:t>
            </a:r>
            <a:r>
              <a:rPr lang="en-US" altLang="zh-CN" sz="2400" b="0" smtClean="0"/>
              <a:t>19.1.1.0/24</a:t>
            </a:r>
            <a:r>
              <a:rPr lang="zh-CN" altLang="en-US" sz="2400" b="0" smtClean="0"/>
              <a:t>，</a:t>
            </a:r>
            <a:r>
              <a:rPr lang="en-US" altLang="zh-CN" sz="2400" b="0" smtClean="0"/>
              <a:t>19.1.2.0/24</a:t>
            </a:r>
            <a:r>
              <a:rPr lang="zh-CN" altLang="en-US" sz="2400" b="0" smtClean="0"/>
              <a:t>，</a:t>
            </a:r>
            <a:r>
              <a:rPr lang="en-US" altLang="zh-CN" sz="2400" b="0" smtClean="0"/>
              <a:t>19.1.3.0/24</a:t>
            </a:r>
            <a:r>
              <a:rPr lang="zh-CN" altLang="en-US" sz="2400" b="0" smtClean="0"/>
              <a:t>，如果此时配置了路由聚合，将三条路由聚合成一条</a:t>
            </a:r>
            <a:r>
              <a:rPr lang="en-US" altLang="zh-CN" sz="2400" b="0" smtClean="0"/>
              <a:t>19.1.0.0/16</a:t>
            </a:r>
            <a:r>
              <a:rPr lang="zh-CN" altLang="en-US" sz="2400" b="0" smtClean="0"/>
              <a:t>，在</a:t>
            </a:r>
            <a:r>
              <a:rPr lang="en-US" altLang="zh-CN" sz="2400" b="0" smtClean="0"/>
              <a:t>RTA</a:t>
            </a:r>
            <a:r>
              <a:rPr lang="zh-CN" altLang="en-US" sz="2400" b="0" smtClean="0"/>
              <a:t>上就只生成一条描述聚合后路由的</a:t>
            </a:r>
            <a:r>
              <a:rPr lang="en-US" altLang="zh-CN" sz="2400" b="0" smtClean="0"/>
              <a:t>LSA</a:t>
            </a:r>
          </a:p>
          <a:p>
            <a:pPr eaLnBrk="1" hangingPunct="1">
              <a:lnSpc>
                <a:spcPct val="90000"/>
              </a:lnSpc>
            </a:pPr>
            <a:endParaRPr lang="en-US" altLang="zh-CN" sz="2400" smtClean="0"/>
          </a:p>
        </p:txBody>
      </p:sp>
      <p:pic>
        <p:nvPicPr>
          <p:cNvPr id="14340" name="Picture 4" descr="区域和聚合示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066088"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15278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en-US" altLang="zh-CN" smtClean="0"/>
              <a:t>OSPF</a:t>
            </a:r>
            <a:r>
              <a:rPr lang="zh-CN" altLang="en-US" smtClean="0"/>
              <a:t>中关键的表</a:t>
            </a:r>
          </a:p>
        </p:txBody>
      </p:sp>
      <p:sp>
        <p:nvSpPr>
          <p:cNvPr id="3" name="内容占位符 2"/>
          <p:cNvSpPr>
            <a:spLocks noGrp="1"/>
          </p:cNvSpPr>
          <p:nvPr>
            <p:ph idx="1"/>
          </p:nvPr>
        </p:nvSpPr>
        <p:spPr/>
        <p:txBody>
          <a:bodyPr/>
          <a:lstStyle/>
          <a:p>
            <a:pPr eaLnBrk="1" hangingPunct="1">
              <a:lnSpc>
                <a:spcPct val="150000"/>
              </a:lnSpc>
              <a:defRPr/>
            </a:pPr>
            <a:r>
              <a:rPr lang="zh-CN" altLang="en-US" dirty="0" smtClean="0"/>
              <a:t>邻居表：用来保存邻居关系</a:t>
            </a:r>
            <a:endParaRPr lang="en-US" altLang="zh-CN" dirty="0" smtClean="0"/>
          </a:p>
          <a:p>
            <a:pPr marL="0" indent="0" eaLnBrk="1" hangingPunct="1">
              <a:lnSpc>
                <a:spcPct val="150000"/>
              </a:lnSpc>
              <a:buFont typeface="Wingdings" pitchFamily="2" charset="2"/>
              <a:buNone/>
              <a:defRPr/>
            </a:pPr>
            <a:r>
              <a:rPr lang="en-US" altLang="zh-CN" dirty="0"/>
              <a:t> </a:t>
            </a:r>
            <a:r>
              <a:rPr lang="en-US" altLang="zh-CN" dirty="0" smtClean="0"/>
              <a:t>         display </a:t>
            </a:r>
            <a:r>
              <a:rPr lang="en-US" altLang="zh-CN" dirty="0" err="1" smtClean="0"/>
              <a:t>ospf</a:t>
            </a:r>
            <a:r>
              <a:rPr lang="en-US" altLang="zh-CN" dirty="0" smtClean="0"/>
              <a:t> peer</a:t>
            </a:r>
          </a:p>
          <a:p>
            <a:pPr eaLnBrk="1" hangingPunct="1">
              <a:lnSpc>
                <a:spcPct val="150000"/>
              </a:lnSpc>
              <a:defRPr/>
            </a:pPr>
            <a:r>
              <a:rPr lang="en-US" altLang="zh-CN" dirty="0" smtClean="0"/>
              <a:t>LSDB</a:t>
            </a:r>
            <a:r>
              <a:rPr lang="zh-CN" altLang="en-US" dirty="0" smtClean="0"/>
              <a:t>：链路状态数据库，包含所有链路状态信息，并需要实时更新</a:t>
            </a:r>
            <a:r>
              <a:rPr lang="en-US" altLang="zh-CN" dirty="0" smtClean="0"/>
              <a:t> </a:t>
            </a:r>
            <a:r>
              <a:rPr lang="zh-CN" altLang="en-US" dirty="0" smtClean="0"/>
              <a:t>。</a:t>
            </a:r>
            <a:r>
              <a:rPr lang="en-US" altLang="zh-CN" dirty="0" smtClean="0"/>
              <a:t>        </a:t>
            </a:r>
          </a:p>
          <a:p>
            <a:pPr marL="0" indent="0" eaLnBrk="1" hangingPunct="1">
              <a:lnSpc>
                <a:spcPct val="150000"/>
              </a:lnSpc>
              <a:buFont typeface="Wingdings" pitchFamily="2" charset="2"/>
              <a:buNone/>
              <a:defRPr/>
            </a:pPr>
            <a:r>
              <a:rPr lang="en-US" altLang="zh-CN" dirty="0" smtClean="0"/>
              <a:t>         display </a:t>
            </a:r>
            <a:r>
              <a:rPr lang="en-US" altLang="zh-CN" dirty="0" err="1" smtClean="0"/>
              <a:t>ospf</a:t>
            </a:r>
            <a:r>
              <a:rPr lang="en-US" altLang="zh-CN" dirty="0" smtClean="0"/>
              <a:t> </a:t>
            </a:r>
            <a:r>
              <a:rPr lang="en-US" altLang="zh-CN" dirty="0" err="1" smtClean="0"/>
              <a:t>lsdb</a:t>
            </a:r>
            <a:endParaRPr lang="en-US" altLang="zh-CN" dirty="0" smtClean="0"/>
          </a:p>
          <a:p>
            <a:pPr eaLnBrk="1" hangingPunct="1">
              <a:lnSpc>
                <a:spcPct val="150000"/>
              </a:lnSpc>
              <a:defRPr/>
            </a:pPr>
            <a:r>
              <a:rPr lang="zh-CN" altLang="en-US" dirty="0" smtClean="0"/>
              <a:t>路由表：通过</a:t>
            </a:r>
            <a:r>
              <a:rPr lang="en-US" altLang="zh-CN" dirty="0" smtClean="0"/>
              <a:t>SPF</a:t>
            </a:r>
            <a:r>
              <a:rPr lang="zh-CN" altLang="en-US" dirty="0" smtClean="0"/>
              <a:t>算法计算出的，存在</a:t>
            </a:r>
            <a:r>
              <a:rPr lang="en-US" altLang="zh-CN" dirty="0" smtClean="0"/>
              <a:t>OSPF</a:t>
            </a:r>
            <a:r>
              <a:rPr lang="zh-CN" altLang="en-US" dirty="0" smtClean="0"/>
              <a:t>中的路由表单。</a:t>
            </a:r>
            <a:endParaRPr lang="en-US" altLang="zh-CN" dirty="0" smtClean="0"/>
          </a:p>
          <a:p>
            <a:pPr marL="0" indent="0" eaLnBrk="1" hangingPunct="1">
              <a:lnSpc>
                <a:spcPct val="150000"/>
              </a:lnSpc>
              <a:buFont typeface="Wingdings" pitchFamily="2" charset="2"/>
              <a:buNone/>
              <a:defRPr/>
            </a:pPr>
            <a:r>
              <a:rPr lang="en-US" altLang="zh-CN" dirty="0" smtClean="0"/>
              <a:t>        display </a:t>
            </a:r>
            <a:r>
              <a:rPr lang="en-US" altLang="zh-CN" dirty="0" err="1" smtClean="0"/>
              <a:t>ospf</a:t>
            </a:r>
            <a:r>
              <a:rPr lang="en-US" altLang="zh-CN" dirty="0" smtClean="0"/>
              <a:t> route</a:t>
            </a:r>
          </a:p>
          <a:p>
            <a:pPr marL="0" indent="0" eaLnBrk="1" hangingPunct="1">
              <a:lnSpc>
                <a:spcPct val="150000"/>
              </a:lnSpc>
              <a:buFont typeface="Wingdings" pitchFamily="2" charset="2"/>
              <a:buNone/>
              <a:defRPr/>
            </a:pPr>
            <a:r>
              <a:rPr lang="en-US" altLang="zh-CN" dirty="0" smtClean="0"/>
              <a:t>        </a:t>
            </a:r>
          </a:p>
          <a:p>
            <a:pPr marL="0" indent="0" eaLnBrk="1" hangingPunct="1">
              <a:lnSpc>
                <a:spcPct val="90000"/>
              </a:lnSpc>
              <a:buFont typeface="Wingdings" pitchFamily="2" charset="2"/>
              <a:buNone/>
              <a:defRPr/>
            </a:pPr>
            <a:endParaRPr lang="zh-CN" altLang="en-US" dirty="0" smtClean="0"/>
          </a:p>
          <a:p>
            <a:pPr>
              <a:defRPr/>
            </a:pPr>
            <a:endParaRPr lang="zh-CN" altLang="en-US" dirty="0"/>
          </a:p>
        </p:txBody>
      </p:sp>
    </p:spTree>
    <p:extLst>
      <p:ext uri="{BB962C8B-B14F-4D97-AF65-F5344CB8AC3E}">
        <p14:creationId xmlns:p14="http://schemas.microsoft.com/office/powerpoint/2010/main" val="33698339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smtClean="0"/>
              <a:t>OSPF</a:t>
            </a:r>
            <a:r>
              <a:rPr lang="zh-CN" altLang="en-US" smtClean="0"/>
              <a:t>支持的网络类型</a:t>
            </a:r>
          </a:p>
        </p:txBody>
      </p:sp>
      <p:sp>
        <p:nvSpPr>
          <p:cNvPr id="16387" name="内容占位符 2"/>
          <p:cNvSpPr>
            <a:spLocks noGrp="1"/>
          </p:cNvSpPr>
          <p:nvPr>
            <p:ph idx="1"/>
          </p:nvPr>
        </p:nvSpPr>
        <p:spPr>
          <a:xfrm>
            <a:off x="250825" y="5229225"/>
            <a:ext cx="8435975" cy="863600"/>
          </a:xfrm>
        </p:spPr>
        <p:txBody>
          <a:bodyPr/>
          <a:lstStyle/>
          <a:p>
            <a:r>
              <a:rPr lang="zh-CN" altLang="en-US" sz="2400" smtClean="0"/>
              <a:t>缺省情况下，</a:t>
            </a:r>
            <a:r>
              <a:rPr lang="en-US" altLang="zh-CN" sz="2400" smtClean="0"/>
              <a:t>OSPF</a:t>
            </a:r>
            <a:r>
              <a:rPr lang="zh-CN" altLang="en-US" sz="2400" smtClean="0"/>
              <a:t>认为以太网是广播类型，</a:t>
            </a:r>
            <a:r>
              <a:rPr lang="en-US" altLang="zh-CN" sz="2400" smtClean="0"/>
              <a:t>PPP</a:t>
            </a:r>
            <a:r>
              <a:rPr lang="zh-CN" altLang="en-US" sz="2400" smtClean="0"/>
              <a:t>、</a:t>
            </a:r>
            <a:r>
              <a:rPr lang="en-US" altLang="zh-CN" sz="2400" smtClean="0"/>
              <a:t>HDLC</a:t>
            </a:r>
            <a:r>
              <a:rPr lang="zh-CN" altLang="en-US" sz="2400" smtClean="0"/>
              <a:t>是点到点类型</a:t>
            </a:r>
            <a:endParaRPr lang="en-US" altLang="zh-CN" sz="2400" smtClean="0"/>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l="11507" t="33313" r="15411" b="42154"/>
          <a:stretch>
            <a:fillRect/>
          </a:stretch>
        </p:blipFill>
        <p:spPr bwMode="auto">
          <a:xfrm>
            <a:off x="827088" y="1125538"/>
            <a:ext cx="7970837" cy="3455987"/>
          </a:xfrm>
          <a:prstGeom prst="rect">
            <a:avLst/>
          </a:prstGeom>
          <a:noFill/>
          <a:ln>
            <a:noFill/>
          </a:ln>
          <a:extLst>
            <a:ext uri="{909E8E84-426E-40DD-AFC4-6F175D3DCCD1}">
              <a14:hiddenFill xmlns:a14="http://schemas.microsoft.com/office/drawing/2010/main">
                <a:gradFill rotWithShape="0">
                  <a:gsLst>
                    <a:gs pos="0">
                      <a:srgbClr val="FFCC00"/>
                    </a:gs>
                    <a:gs pos="50000">
                      <a:srgbClr val="FFEEA9"/>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6487306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en-US" altLang="zh-CN" smtClean="0"/>
              <a:t>OSPF</a:t>
            </a:r>
            <a:r>
              <a:rPr lang="zh-CN" altLang="en-US" smtClean="0"/>
              <a:t>支持的网络类型</a:t>
            </a:r>
          </a:p>
        </p:txBody>
      </p:sp>
      <p:sp>
        <p:nvSpPr>
          <p:cNvPr id="17411" name="内容占位符 2"/>
          <p:cNvSpPr>
            <a:spLocks noGrp="1"/>
          </p:cNvSpPr>
          <p:nvPr>
            <p:ph idx="1"/>
          </p:nvPr>
        </p:nvSpPr>
        <p:spPr>
          <a:xfrm>
            <a:off x="250825" y="5661025"/>
            <a:ext cx="8435975" cy="863600"/>
          </a:xfrm>
        </p:spPr>
        <p:txBody>
          <a:bodyPr/>
          <a:lstStyle/>
          <a:p>
            <a:r>
              <a:rPr lang="zh-CN" altLang="en-US" sz="2400" smtClean="0"/>
              <a:t>缺省情况下，</a:t>
            </a:r>
            <a:r>
              <a:rPr lang="en-US" altLang="zh-CN" sz="2400" smtClean="0"/>
              <a:t>OSPF</a:t>
            </a:r>
            <a:r>
              <a:rPr lang="zh-CN" altLang="en-US" sz="2400" smtClean="0"/>
              <a:t>认为帧中继、</a:t>
            </a:r>
            <a:r>
              <a:rPr lang="en-US" altLang="zh-CN" sz="2400" smtClean="0"/>
              <a:t>ATM</a:t>
            </a:r>
            <a:r>
              <a:rPr lang="zh-CN" altLang="en-US" sz="2400" smtClean="0"/>
              <a:t>的网络类型是</a:t>
            </a:r>
            <a:r>
              <a:rPr lang="en-US" altLang="zh-CN" sz="2400" smtClean="0"/>
              <a:t>NBMA</a:t>
            </a:r>
          </a:p>
        </p:txBody>
      </p:sp>
      <p:pic>
        <p:nvPicPr>
          <p:cNvPr id="17412" name="Picture 3"/>
          <p:cNvPicPr>
            <a:picLocks noChangeAspect="1" noChangeArrowheads="1"/>
          </p:cNvPicPr>
          <p:nvPr/>
        </p:nvPicPr>
        <p:blipFill>
          <a:blip r:embed="rId3">
            <a:extLst>
              <a:ext uri="{28A0092B-C50C-407E-A947-70E740481C1C}">
                <a14:useLocalDpi xmlns:a14="http://schemas.microsoft.com/office/drawing/2010/main" val="0"/>
              </a:ext>
            </a:extLst>
          </a:blip>
          <a:srcRect l="12064" t="31593" r="10110" b="35306"/>
          <a:stretch>
            <a:fillRect/>
          </a:stretch>
        </p:blipFill>
        <p:spPr bwMode="auto">
          <a:xfrm>
            <a:off x="611188" y="981075"/>
            <a:ext cx="8074025" cy="3816350"/>
          </a:xfrm>
          <a:prstGeom prst="rect">
            <a:avLst/>
          </a:prstGeom>
          <a:noFill/>
          <a:ln>
            <a:noFill/>
          </a:ln>
          <a:extLst>
            <a:ext uri="{909E8E84-426E-40DD-AFC4-6F175D3DCCD1}">
              <a14:hiddenFill xmlns:a14="http://schemas.microsoft.com/office/drawing/2010/main">
                <a:gradFill rotWithShape="0">
                  <a:gsLst>
                    <a:gs pos="0">
                      <a:srgbClr val="FFCC00"/>
                    </a:gs>
                    <a:gs pos="50000">
                      <a:srgbClr val="FFEEA9"/>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9794786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t>OSPF</a:t>
            </a:r>
            <a:r>
              <a:rPr lang="zh-CN" altLang="en-US" smtClean="0"/>
              <a:t>协议相关概念：</a:t>
            </a:r>
            <a:r>
              <a:rPr lang="en-US" altLang="zh-CN" smtClean="0"/>
              <a:t>DR</a:t>
            </a:r>
            <a:r>
              <a:rPr lang="zh-CN" altLang="en-US" smtClean="0"/>
              <a:t>和</a:t>
            </a:r>
            <a:r>
              <a:rPr lang="en-US" altLang="zh-CN" smtClean="0"/>
              <a:t>BDR</a:t>
            </a:r>
          </a:p>
        </p:txBody>
      </p:sp>
      <p:sp>
        <p:nvSpPr>
          <p:cNvPr id="18435" name="Rectangle 3"/>
          <p:cNvSpPr>
            <a:spLocks noGrp="1" noChangeArrowheads="1"/>
          </p:cNvSpPr>
          <p:nvPr>
            <p:ph type="body" idx="1"/>
          </p:nvPr>
        </p:nvSpPr>
        <p:spPr>
          <a:xfrm>
            <a:off x="179388" y="830850"/>
            <a:ext cx="8964612" cy="6092825"/>
          </a:xfrm>
        </p:spPr>
        <p:txBody>
          <a:bodyPr/>
          <a:lstStyle/>
          <a:p>
            <a:pPr eaLnBrk="1" hangingPunct="1">
              <a:lnSpc>
                <a:spcPct val="120000"/>
              </a:lnSpc>
            </a:pPr>
            <a:r>
              <a:rPr lang="en-US" altLang="zh-CN" dirty="0" smtClean="0"/>
              <a:t>DR</a:t>
            </a:r>
            <a:r>
              <a:rPr lang="zh-CN" altLang="en-US" dirty="0" smtClean="0"/>
              <a:t>（</a:t>
            </a:r>
            <a:r>
              <a:rPr lang="en-US" altLang="zh-CN" dirty="0" smtClean="0"/>
              <a:t>Designated Router</a:t>
            </a:r>
            <a:r>
              <a:rPr lang="zh-CN" altLang="en-US" dirty="0" smtClean="0"/>
              <a:t>，指定路由器）：在广播网络或者多点访问网络中，为使每台路由器能将本地状态信息广播到整个自治系统中，在路由器之间要建立多个邻居关系，但这使得任何一台路由器的路由变化都会导致多次传递，浪费了宝贵的带宽资源。为解决这一问题，</a:t>
            </a:r>
            <a:r>
              <a:rPr lang="en-US" altLang="zh-CN" dirty="0" smtClean="0"/>
              <a:t>OSPF</a:t>
            </a:r>
            <a:r>
              <a:rPr lang="zh-CN" altLang="en-US" dirty="0" smtClean="0"/>
              <a:t>协议定义了</a:t>
            </a:r>
            <a:r>
              <a:rPr lang="en-US" altLang="zh-CN" dirty="0" smtClean="0"/>
              <a:t>DR</a:t>
            </a:r>
            <a:r>
              <a:rPr lang="zh-CN" altLang="en-US" dirty="0" smtClean="0"/>
              <a:t>，所有路由器都只将信息发送给</a:t>
            </a:r>
            <a:r>
              <a:rPr lang="en-US" altLang="zh-CN" dirty="0" smtClean="0"/>
              <a:t>DR</a:t>
            </a:r>
            <a:r>
              <a:rPr lang="zh-CN" altLang="en-US" dirty="0" smtClean="0"/>
              <a:t>，由</a:t>
            </a:r>
            <a:r>
              <a:rPr lang="en-US" altLang="zh-CN" dirty="0" smtClean="0"/>
              <a:t>DR</a:t>
            </a:r>
            <a:r>
              <a:rPr lang="zh-CN" altLang="en-US" dirty="0" smtClean="0"/>
              <a:t>将网络链路状态广播出去，除</a:t>
            </a:r>
            <a:r>
              <a:rPr lang="en-US" altLang="zh-CN" dirty="0" smtClean="0"/>
              <a:t>DR/BDR</a:t>
            </a:r>
            <a:r>
              <a:rPr lang="zh-CN" altLang="en-US" dirty="0" smtClean="0"/>
              <a:t>外的路由器（称为</a:t>
            </a:r>
            <a:r>
              <a:rPr lang="en-US" altLang="zh-CN" dirty="0" smtClean="0"/>
              <a:t>DR Other</a:t>
            </a:r>
            <a:r>
              <a:rPr lang="zh-CN" altLang="en-US" dirty="0" smtClean="0"/>
              <a:t>）之间将不再建立邻居关系，也不再交换任何路由信息。哪一台路由器会成为本网段内的</a:t>
            </a:r>
            <a:r>
              <a:rPr lang="en-US" altLang="zh-CN" dirty="0" smtClean="0"/>
              <a:t>DR</a:t>
            </a:r>
            <a:r>
              <a:rPr lang="zh-CN" altLang="en-US" dirty="0" smtClean="0"/>
              <a:t>并不是人为指定的，而是由本网段中所有的路由器共同选举出来的。</a:t>
            </a:r>
          </a:p>
          <a:p>
            <a:pPr eaLnBrk="1" hangingPunct="1">
              <a:lnSpc>
                <a:spcPct val="120000"/>
              </a:lnSpc>
            </a:pPr>
            <a:r>
              <a:rPr lang="en-US" altLang="zh-CN" dirty="0" smtClean="0"/>
              <a:t>BDR</a:t>
            </a:r>
            <a:r>
              <a:rPr lang="zh-CN" altLang="en-US" dirty="0" smtClean="0"/>
              <a:t>（</a:t>
            </a:r>
            <a:r>
              <a:rPr lang="en-US" altLang="zh-CN" dirty="0" smtClean="0"/>
              <a:t>Backup Designated Router</a:t>
            </a:r>
            <a:r>
              <a:rPr lang="zh-CN" altLang="en-US" dirty="0" smtClean="0"/>
              <a:t>，备份指定路由器）：如果</a:t>
            </a:r>
            <a:r>
              <a:rPr lang="en-US" altLang="zh-CN" dirty="0" smtClean="0"/>
              <a:t>DR</a:t>
            </a:r>
            <a:r>
              <a:rPr lang="zh-CN" altLang="en-US" dirty="0" smtClean="0"/>
              <a:t>由于某种故障而失效，这时必须重新选举</a:t>
            </a:r>
            <a:r>
              <a:rPr lang="en-US" altLang="zh-CN" dirty="0" smtClean="0"/>
              <a:t>DR</a:t>
            </a:r>
            <a:r>
              <a:rPr lang="zh-CN" altLang="en-US" dirty="0" smtClean="0"/>
              <a:t>，并与之同步。这需要较长的时间，在这段时间内，路由计算是不正确的。为了能够缩短这个过程，</a:t>
            </a:r>
            <a:r>
              <a:rPr lang="en-US" altLang="zh-CN" dirty="0" smtClean="0"/>
              <a:t>OSPF</a:t>
            </a:r>
            <a:r>
              <a:rPr lang="zh-CN" altLang="en-US" dirty="0" smtClean="0"/>
              <a:t>提出了</a:t>
            </a:r>
            <a:r>
              <a:rPr lang="en-US" altLang="zh-CN" dirty="0" smtClean="0"/>
              <a:t>BDR</a:t>
            </a:r>
            <a:r>
              <a:rPr lang="zh-CN" altLang="en-US" dirty="0" smtClean="0"/>
              <a:t>的概念。</a:t>
            </a:r>
            <a:r>
              <a:rPr lang="en-US" altLang="zh-CN" dirty="0" smtClean="0"/>
              <a:t>BDR</a:t>
            </a:r>
            <a:r>
              <a:rPr lang="zh-CN" altLang="en-US" dirty="0" smtClean="0"/>
              <a:t>实际上是对</a:t>
            </a:r>
            <a:r>
              <a:rPr lang="en-US" altLang="zh-CN" dirty="0" smtClean="0"/>
              <a:t>DR</a:t>
            </a:r>
            <a:r>
              <a:rPr lang="zh-CN" altLang="en-US" dirty="0" smtClean="0"/>
              <a:t>的一个备份，在选举</a:t>
            </a:r>
            <a:r>
              <a:rPr lang="en-US" altLang="zh-CN" dirty="0" smtClean="0"/>
              <a:t>DR</a:t>
            </a:r>
            <a:r>
              <a:rPr lang="zh-CN" altLang="en-US" dirty="0" smtClean="0"/>
              <a:t>的同时也选举出</a:t>
            </a:r>
            <a:r>
              <a:rPr lang="en-US" altLang="zh-CN" dirty="0" smtClean="0"/>
              <a:t>BDR</a:t>
            </a:r>
            <a:r>
              <a:rPr lang="zh-CN" altLang="en-US" dirty="0" smtClean="0"/>
              <a:t>，</a:t>
            </a:r>
            <a:r>
              <a:rPr lang="en-US" altLang="zh-CN" dirty="0" smtClean="0"/>
              <a:t>BDR</a:t>
            </a:r>
            <a:r>
              <a:rPr lang="zh-CN" altLang="en-US" dirty="0" smtClean="0"/>
              <a:t>也和本网段内的所有路由器建立邻接关系并交换路由信息。当</a:t>
            </a:r>
            <a:r>
              <a:rPr lang="en-US" altLang="zh-CN" dirty="0" smtClean="0"/>
              <a:t>DR</a:t>
            </a:r>
            <a:r>
              <a:rPr lang="zh-CN" altLang="en-US" dirty="0" smtClean="0"/>
              <a:t>失效后，</a:t>
            </a:r>
            <a:r>
              <a:rPr lang="en-US" altLang="zh-CN" dirty="0" smtClean="0"/>
              <a:t>BDR</a:t>
            </a:r>
            <a:r>
              <a:rPr lang="zh-CN" altLang="en-US" dirty="0" smtClean="0"/>
              <a:t>会立即成为</a:t>
            </a:r>
            <a:r>
              <a:rPr lang="en-US" altLang="zh-CN" dirty="0" smtClean="0"/>
              <a:t>DR</a:t>
            </a:r>
            <a:r>
              <a:rPr lang="zh-CN" altLang="en-US" dirty="0" smtClean="0"/>
              <a:t>，并重新选举</a:t>
            </a:r>
            <a:r>
              <a:rPr lang="en-US" altLang="zh-CN" dirty="0" smtClean="0"/>
              <a:t>BDR</a:t>
            </a:r>
            <a:r>
              <a:rPr lang="zh-CN" altLang="en-US" dirty="0" smtClean="0"/>
              <a:t>。 </a:t>
            </a:r>
          </a:p>
        </p:txBody>
      </p:sp>
    </p:spTree>
    <p:extLst>
      <p:ext uri="{BB962C8B-B14F-4D97-AF65-F5344CB8AC3E}">
        <p14:creationId xmlns:p14="http://schemas.microsoft.com/office/powerpoint/2010/main" val="3069325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zh-CN" smtClean="0"/>
              <a:t>2 </a:t>
            </a:r>
            <a:r>
              <a:rPr lang="zh-CN" altLang="en-US" smtClean="0"/>
              <a:t>路由器接口</a:t>
            </a:r>
            <a:r>
              <a:rPr lang="en-US" altLang="zh-CN" smtClean="0"/>
              <a:t>-</a:t>
            </a:r>
            <a:r>
              <a:rPr lang="zh-CN" altLang="en-US" smtClean="0"/>
              <a:t>显示接口信息</a:t>
            </a:r>
            <a:endParaRPr lang="en-US" altLang="zh-CN" smtClean="0"/>
          </a:p>
        </p:txBody>
      </p:sp>
      <p:sp>
        <p:nvSpPr>
          <p:cNvPr id="12291" name="Rectangle 3"/>
          <p:cNvSpPr>
            <a:spLocks noGrp="1" noChangeArrowheads="1"/>
          </p:cNvSpPr>
          <p:nvPr>
            <p:ph type="body" idx="1"/>
          </p:nvPr>
        </p:nvSpPr>
        <p:spPr>
          <a:xfrm>
            <a:off x="457200" y="765175"/>
            <a:ext cx="8229600" cy="5449888"/>
          </a:xfrm>
        </p:spPr>
        <p:txBody>
          <a:bodyPr/>
          <a:lstStyle/>
          <a:p>
            <a:pPr eaLnBrk="1" hangingPunct="1">
              <a:buFont typeface="Wingdings" panose="05000000000000000000" pitchFamily="2" charset="2"/>
              <a:buNone/>
            </a:pPr>
            <a:r>
              <a:rPr lang="zh-CN" altLang="en-US" sz="1800" dirty="0" smtClean="0"/>
              <a:t>显示接口当前的运行状态和相关信息 </a:t>
            </a:r>
          </a:p>
          <a:p>
            <a:pPr eaLnBrk="1" hangingPunct="1"/>
            <a:r>
              <a:rPr lang="en-US" altLang="zh-CN" sz="1800" b="0" dirty="0" smtClean="0"/>
              <a:t>display interface [</a:t>
            </a:r>
            <a:r>
              <a:rPr lang="en-US" altLang="zh-CN" sz="1800" b="0" i="1" dirty="0" smtClean="0"/>
              <a:t>type number</a:t>
            </a:r>
            <a:r>
              <a:rPr lang="en-US" altLang="zh-CN" sz="1800" b="0" dirty="0" smtClean="0"/>
              <a:t> [. </a:t>
            </a:r>
            <a:r>
              <a:rPr lang="en-US" altLang="zh-CN" sz="1800" b="0" i="1" dirty="0" smtClean="0"/>
              <a:t>sub-number</a:t>
            </a:r>
            <a:r>
              <a:rPr lang="en-US" altLang="zh-CN" sz="1800" b="0" dirty="0" smtClean="0"/>
              <a:t>]]</a:t>
            </a:r>
            <a:endParaRPr lang="en-US" altLang="zh-CN" sz="1800" b="0" i="1" dirty="0" smtClean="0"/>
          </a:p>
          <a:p>
            <a:pPr lvl="1" eaLnBrk="1" hangingPunct="1"/>
            <a:r>
              <a:rPr lang="en-US" altLang="zh-CN" sz="1600" b="1" i="1" dirty="0" smtClean="0"/>
              <a:t>type</a:t>
            </a:r>
            <a:r>
              <a:rPr lang="zh-CN" altLang="en-US" sz="1600" b="1" dirty="0" smtClean="0"/>
              <a:t>：接口类型，与</a:t>
            </a:r>
            <a:r>
              <a:rPr lang="en-US" altLang="zh-CN" sz="1600" b="1" dirty="0" smtClean="0"/>
              <a:t>number</a:t>
            </a:r>
            <a:r>
              <a:rPr lang="zh-CN" altLang="en-US" sz="1600" b="1" dirty="0" smtClean="0"/>
              <a:t>一起指定了一个接口。</a:t>
            </a:r>
            <a:endParaRPr lang="zh-CN" altLang="en-US" sz="1600" b="1" i="1" dirty="0" smtClean="0"/>
          </a:p>
          <a:p>
            <a:pPr lvl="1" eaLnBrk="1" hangingPunct="1"/>
            <a:r>
              <a:rPr lang="en-US" altLang="zh-CN" sz="1600" b="1" i="1" dirty="0" smtClean="0"/>
              <a:t>number</a:t>
            </a:r>
            <a:r>
              <a:rPr lang="zh-CN" altLang="en-US" sz="1600" b="1" dirty="0" smtClean="0"/>
              <a:t>：接口号，与</a:t>
            </a:r>
            <a:r>
              <a:rPr lang="en-US" altLang="zh-CN" sz="1600" b="1" dirty="0" smtClean="0"/>
              <a:t>type</a:t>
            </a:r>
            <a:r>
              <a:rPr lang="zh-CN" altLang="en-US" sz="1600" b="1" dirty="0" smtClean="0"/>
              <a:t>一起指定了一个接口。</a:t>
            </a:r>
            <a:endParaRPr lang="zh-CN" altLang="en-US" sz="1600" b="1" i="1" dirty="0" smtClean="0"/>
          </a:p>
          <a:p>
            <a:pPr lvl="1" eaLnBrk="1" hangingPunct="1"/>
            <a:r>
              <a:rPr lang="en-US" altLang="zh-CN" sz="1600" b="1" i="1" dirty="0" smtClean="0"/>
              <a:t>sub-number</a:t>
            </a:r>
            <a:r>
              <a:rPr lang="zh-CN" altLang="en-US" sz="1600" b="1" dirty="0" smtClean="0"/>
              <a:t>：子接口编号</a:t>
            </a:r>
          </a:p>
          <a:p>
            <a:pPr eaLnBrk="1" hangingPunct="1">
              <a:buFont typeface="Wingdings" panose="05000000000000000000" pitchFamily="2" charset="2"/>
              <a:buNone/>
            </a:pPr>
            <a:r>
              <a:rPr lang="zh-CN" altLang="en-US" sz="1800" dirty="0" smtClean="0"/>
              <a:t>显示</a:t>
            </a:r>
            <a:r>
              <a:rPr lang="zh-CN" altLang="en-US" sz="1800" dirty="0" smtClean="0"/>
              <a:t>接口的</a:t>
            </a:r>
            <a:r>
              <a:rPr lang="en-US" altLang="zh-CN" sz="1800" dirty="0" smtClean="0"/>
              <a:t>IP</a:t>
            </a:r>
            <a:r>
              <a:rPr lang="zh-CN" altLang="en-US" sz="1800" dirty="0" smtClean="0"/>
              <a:t>信息</a:t>
            </a:r>
          </a:p>
          <a:p>
            <a:pPr eaLnBrk="1" hangingPunct="1"/>
            <a:r>
              <a:rPr lang="en-US" altLang="zh-CN" sz="1800" dirty="0" smtClean="0"/>
              <a:t>display </a:t>
            </a:r>
            <a:r>
              <a:rPr lang="en-US" altLang="zh-CN" sz="1800" dirty="0" err="1" smtClean="0"/>
              <a:t>ip</a:t>
            </a:r>
            <a:r>
              <a:rPr lang="en-US" altLang="zh-CN" sz="1800" dirty="0" smtClean="0"/>
              <a:t> interface [ </a:t>
            </a:r>
            <a:r>
              <a:rPr lang="en-US" altLang="zh-CN" sz="1800" i="1" dirty="0" smtClean="0"/>
              <a:t>interface-type interface-number </a:t>
            </a:r>
            <a:r>
              <a:rPr lang="en-US" altLang="zh-CN" sz="1800" dirty="0" smtClean="0"/>
              <a:t>]</a:t>
            </a:r>
            <a:endParaRPr lang="en-US" altLang="zh-CN" sz="1800" i="1" dirty="0" smtClean="0"/>
          </a:p>
          <a:p>
            <a:pPr lvl="1" eaLnBrk="1" hangingPunct="1"/>
            <a:r>
              <a:rPr lang="en-US" altLang="zh-CN" sz="1600" i="1" dirty="0" smtClean="0"/>
              <a:t>interface-type</a:t>
            </a:r>
            <a:r>
              <a:rPr lang="zh-CN" altLang="en-US" sz="1600" dirty="0" smtClean="0"/>
              <a:t>：接口类型。</a:t>
            </a:r>
            <a:endParaRPr lang="zh-CN" altLang="en-US" sz="1600" i="1" dirty="0" smtClean="0"/>
          </a:p>
          <a:p>
            <a:pPr lvl="1" eaLnBrk="1" hangingPunct="1"/>
            <a:r>
              <a:rPr lang="en-US" altLang="zh-CN" sz="1600" i="1" dirty="0" smtClean="0"/>
              <a:t>interface-number</a:t>
            </a:r>
            <a:r>
              <a:rPr lang="zh-CN" altLang="en-US" sz="1600" dirty="0" smtClean="0"/>
              <a:t>：接口编号</a:t>
            </a:r>
          </a:p>
          <a:p>
            <a:pPr lvl="1" eaLnBrk="1" hangingPunct="1"/>
            <a:r>
              <a:rPr lang="zh-CN" altLang="en-US" sz="1600" dirty="0" smtClean="0"/>
              <a:t>如果不指定接口，则显示全部接口的</a:t>
            </a:r>
            <a:r>
              <a:rPr lang="en-US" altLang="zh-CN" sz="1600" dirty="0" smtClean="0"/>
              <a:t>IP</a:t>
            </a:r>
            <a:r>
              <a:rPr lang="zh-CN" altLang="en-US" sz="1600" dirty="0" smtClean="0"/>
              <a:t>信息</a:t>
            </a:r>
          </a:p>
          <a:p>
            <a:pPr eaLnBrk="1" hangingPunct="1">
              <a:buFont typeface="Wingdings" panose="05000000000000000000" pitchFamily="2" charset="2"/>
              <a:buNone/>
            </a:pPr>
            <a:r>
              <a:rPr lang="zh-CN" altLang="en-US" sz="1800" dirty="0" smtClean="0"/>
              <a:t>例</a:t>
            </a:r>
            <a:r>
              <a:rPr lang="en-US" altLang="zh-CN" sz="1800" dirty="0" smtClean="0"/>
              <a:t>: [</a:t>
            </a:r>
            <a:r>
              <a:rPr lang="en-US" altLang="zh-CN" sz="1800" dirty="0" err="1" smtClean="0"/>
              <a:t>Quidway</a:t>
            </a:r>
            <a:r>
              <a:rPr lang="en-US" altLang="zh-CN" sz="1800" dirty="0" smtClean="0"/>
              <a:t>]dis </a:t>
            </a:r>
            <a:r>
              <a:rPr lang="en-US" altLang="zh-CN" sz="1800" dirty="0" err="1" smtClean="0"/>
              <a:t>int</a:t>
            </a:r>
            <a:r>
              <a:rPr lang="en-US" altLang="zh-CN" sz="1800" dirty="0" smtClean="0"/>
              <a:t> e0/0</a:t>
            </a:r>
          </a:p>
          <a:p>
            <a:pPr eaLnBrk="1" hangingPunct="1">
              <a:buFont typeface="Wingdings" panose="05000000000000000000" pitchFamily="2" charset="2"/>
              <a:buNone/>
            </a:pPr>
            <a:r>
              <a:rPr lang="en-US" altLang="zh-CN" sz="1800" dirty="0" smtClean="0"/>
              <a:t>      [</a:t>
            </a:r>
            <a:r>
              <a:rPr lang="en-US" altLang="zh-CN" sz="1800" dirty="0" err="1" smtClean="0"/>
              <a:t>Quidway</a:t>
            </a:r>
            <a:r>
              <a:rPr lang="en-US" altLang="zh-CN" sz="1800" dirty="0" smtClean="0"/>
              <a:t>]dis </a:t>
            </a:r>
            <a:r>
              <a:rPr lang="en-US" altLang="zh-CN" sz="1800" dirty="0" err="1" smtClean="0"/>
              <a:t>ip</a:t>
            </a:r>
            <a:r>
              <a:rPr lang="en-US" altLang="zh-CN" sz="1800" dirty="0" smtClean="0"/>
              <a:t> </a:t>
            </a:r>
            <a:r>
              <a:rPr lang="en-US" altLang="zh-CN" sz="1800" dirty="0" err="1" smtClean="0"/>
              <a:t>int</a:t>
            </a:r>
            <a:r>
              <a:rPr lang="en-US" altLang="zh-CN" sz="1800" dirty="0" smtClean="0"/>
              <a:t> s1/0</a:t>
            </a:r>
          </a:p>
        </p:txBody>
      </p:sp>
    </p:spTree>
    <p:extLst>
      <p:ext uri="{BB962C8B-B14F-4D97-AF65-F5344CB8AC3E}">
        <p14:creationId xmlns:p14="http://schemas.microsoft.com/office/powerpoint/2010/main" val="8936267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en-US" altLang="zh-CN" smtClean="0"/>
              <a:t>OSPF</a:t>
            </a:r>
            <a:r>
              <a:rPr lang="zh-CN" altLang="en-US" smtClean="0"/>
              <a:t>报文</a:t>
            </a:r>
          </a:p>
        </p:txBody>
      </p:sp>
      <p:sp>
        <p:nvSpPr>
          <p:cNvPr id="3" name="内容占位符 2"/>
          <p:cNvSpPr>
            <a:spLocks noGrp="1"/>
          </p:cNvSpPr>
          <p:nvPr>
            <p:ph idx="1"/>
          </p:nvPr>
        </p:nvSpPr>
        <p:spPr/>
        <p:txBody>
          <a:bodyPr/>
          <a:lstStyle/>
          <a:p>
            <a:pPr eaLnBrk="1" hangingPunct="1">
              <a:lnSpc>
                <a:spcPct val="100000"/>
              </a:lnSpc>
              <a:defRPr/>
            </a:pPr>
            <a:r>
              <a:rPr lang="en-US" altLang="zh-CN" dirty="0" smtClean="0"/>
              <a:t>OSPF</a:t>
            </a:r>
            <a:r>
              <a:rPr lang="zh-CN" altLang="en-US" dirty="0" smtClean="0"/>
              <a:t>报文封装在</a:t>
            </a:r>
            <a:r>
              <a:rPr lang="en-US" altLang="zh-CN" dirty="0" smtClean="0"/>
              <a:t>IP</a:t>
            </a:r>
            <a:r>
              <a:rPr lang="zh-CN" altLang="en-US" dirty="0" smtClean="0"/>
              <a:t>报文中，协议号为</a:t>
            </a:r>
            <a:r>
              <a:rPr lang="en-US" altLang="zh-CN" dirty="0" smtClean="0"/>
              <a:t>89</a:t>
            </a:r>
          </a:p>
          <a:p>
            <a:pPr eaLnBrk="1" hangingPunct="1">
              <a:lnSpc>
                <a:spcPct val="100000"/>
              </a:lnSpc>
              <a:defRPr/>
            </a:pPr>
            <a:r>
              <a:rPr lang="en-US" altLang="zh-CN" dirty="0" smtClean="0"/>
              <a:t>OSPF</a:t>
            </a:r>
            <a:r>
              <a:rPr lang="zh-CN" altLang="en-US" dirty="0" smtClean="0"/>
              <a:t>报文有</a:t>
            </a:r>
            <a:r>
              <a:rPr lang="en-US" altLang="zh-CN" dirty="0" smtClean="0"/>
              <a:t>5</a:t>
            </a:r>
            <a:r>
              <a:rPr lang="zh-CN" altLang="en-US" dirty="0" smtClean="0"/>
              <a:t>种：</a:t>
            </a:r>
            <a:endParaRPr lang="en-US" altLang="zh-CN" dirty="0" smtClean="0"/>
          </a:p>
          <a:p>
            <a:pPr lvl="1" eaLnBrk="1" hangingPunct="1">
              <a:lnSpc>
                <a:spcPct val="100000"/>
              </a:lnSpc>
              <a:buFont typeface="Wingdings" pitchFamily="2" charset="2"/>
              <a:buChar char="Ø"/>
              <a:defRPr/>
            </a:pPr>
            <a:r>
              <a:rPr lang="en-US" altLang="zh-CN" dirty="0" smtClean="0"/>
              <a:t>Hello</a:t>
            </a:r>
            <a:r>
              <a:rPr lang="zh-CN" altLang="en-US" dirty="0" smtClean="0"/>
              <a:t>报文 </a:t>
            </a:r>
            <a:endParaRPr lang="en-US" altLang="zh-CN" dirty="0" smtClean="0"/>
          </a:p>
          <a:p>
            <a:pPr marL="457200" lvl="1" indent="0" eaLnBrk="1" hangingPunct="1">
              <a:lnSpc>
                <a:spcPct val="100000"/>
              </a:lnSpc>
              <a:buFont typeface="Wingdings" pitchFamily="2" charset="2"/>
              <a:buNone/>
              <a:defRPr/>
            </a:pPr>
            <a:r>
              <a:rPr lang="en-US" altLang="zh-CN" dirty="0"/>
              <a:t>	</a:t>
            </a:r>
            <a:r>
              <a:rPr lang="zh-CN" altLang="en-US" dirty="0" smtClean="0"/>
              <a:t>发现、维持邻居关系，选举</a:t>
            </a:r>
            <a:r>
              <a:rPr lang="en-US" altLang="zh-CN" dirty="0" smtClean="0"/>
              <a:t>DR</a:t>
            </a:r>
            <a:r>
              <a:rPr lang="zh-CN" altLang="en-US" dirty="0" smtClean="0"/>
              <a:t>、</a:t>
            </a:r>
            <a:r>
              <a:rPr lang="en-US" altLang="zh-CN" dirty="0" smtClean="0"/>
              <a:t>BDR</a:t>
            </a:r>
          </a:p>
          <a:p>
            <a:pPr lvl="1" eaLnBrk="1" hangingPunct="1">
              <a:lnSpc>
                <a:spcPct val="100000"/>
              </a:lnSpc>
              <a:buFont typeface="Wingdings" pitchFamily="2" charset="2"/>
              <a:buChar char="Ø"/>
              <a:defRPr/>
            </a:pPr>
            <a:r>
              <a:rPr lang="en-US" altLang="zh-CN" dirty="0" smtClean="0"/>
              <a:t>DD</a:t>
            </a:r>
            <a:r>
              <a:rPr lang="zh-CN" altLang="en-US" dirty="0" smtClean="0"/>
              <a:t>（</a:t>
            </a:r>
            <a:r>
              <a:rPr lang="en-US" altLang="zh-CN" dirty="0" smtClean="0"/>
              <a:t>Database Description</a:t>
            </a:r>
            <a:r>
              <a:rPr lang="zh-CN" altLang="en-US" dirty="0" smtClean="0"/>
              <a:t>）报文</a:t>
            </a:r>
            <a:endParaRPr lang="en-US" altLang="zh-CN" dirty="0" smtClean="0"/>
          </a:p>
          <a:p>
            <a:pPr marL="457200" lvl="1" indent="0" eaLnBrk="1" hangingPunct="1">
              <a:lnSpc>
                <a:spcPct val="100000"/>
              </a:lnSpc>
              <a:buFont typeface="Wingdings" pitchFamily="2" charset="2"/>
              <a:buNone/>
              <a:defRPr/>
            </a:pPr>
            <a:r>
              <a:rPr lang="en-US" altLang="zh-CN" dirty="0"/>
              <a:t> </a:t>
            </a:r>
            <a:r>
              <a:rPr lang="en-US" altLang="zh-CN" dirty="0" smtClean="0"/>
              <a:t>   </a:t>
            </a:r>
            <a:r>
              <a:rPr lang="zh-CN" altLang="en-US" dirty="0" smtClean="0"/>
              <a:t>用于形成</a:t>
            </a:r>
            <a:r>
              <a:rPr lang="en-US" altLang="zh-CN" dirty="0" smtClean="0"/>
              <a:t>LSDB</a:t>
            </a:r>
          </a:p>
          <a:p>
            <a:pPr lvl="1" eaLnBrk="1" hangingPunct="1">
              <a:lnSpc>
                <a:spcPct val="100000"/>
              </a:lnSpc>
              <a:buFont typeface="Wingdings" pitchFamily="2" charset="2"/>
              <a:buChar char="Ø"/>
              <a:defRPr/>
            </a:pPr>
            <a:r>
              <a:rPr lang="en-US" altLang="zh-CN" dirty="0" smtClean="0"/>
              <a:t>LSR</a:t>
            </a:r>
            <a:r>
              <a:rPr lang="zh-CN" altLang="en-US" dirty="0" smtClean="0"/>
              <a:t>（</a:t>
            </a:r>
            <a:r>
              <a:rPr lang="en-US" altLang="zh-CN" dirty="0" smtClean="0"/>
              <a:t>LSA Request</a:t>
            </a:r>
            <a:r>
              <a:rPr lang="zh-CN" altLang="en-US" dirty="0" smtClean="0"/>
              <a:t>）报文 </a:t>
            </a:r>
            <a:endParaRPr lang="en-US" altLang="zh-CN" dirty="0" smtClean="0"/>
          </a:p>
          <a:p>
            <a:pPr marL="457200" lvl="1" indent="0" eaLnBrk="1" hangingPunct="1">
              <a:lnSpc>
                <a:spcPct val="100000"/>
              </a:lnSpc>
              <a:buFont typeface="Wingdings" pitchFamily="2" charset="2"/>
              <a:buNone/>
              <a:defRPr/>
            </a:pPr>
            <a:r>
              <a:rPr lang="en-US" altLang="zh-CN" dirty="0"/>
              <a:t> </a:t>
            </a:r>
            <a:r>
              <a:rPr lang="en-US" altLang="zh-CN" dirty="0" smtClean="0"/>
              <a:t>  </a:t>
            </a:r>
            <a:r>
              <a:rPr lang="zh-CN" altLang="en-US" dirty="0" smtClean="0"/>
              <a:t>请求</a:t>
            </a:r>
            <a:r>
              <a:rPr lang="en-US" altLang="zh-CN" dirty="0" smtClean="0"/>
              <a:t>LSA</a:t>
            </a:r>
          </a:p>
          <a:p>
            <a:pPr lvl="1" eaLnBrk="1" hangingPunct="1">
              <a:lnSpc>
                <a:spcPct val="100000"/>
              </a:lnSpc>
              <a:buFont typeface="Wingdings" pitchFamily="2" charset="2"/>
              <a:buChar char="Ø"/>
              <a:defRPr/>
            </a:pPr>
            <a:r>
              <a:rPr lang="en-US" altLang="zh-CN" dirty="0" smtClean="0"/>
              <a:t>LSU</a:t>
            </a:r>
            <a:r>
              <a:rPr lang="zh-CN" altLang="en-US" dirty="0" smtClean="0"/>
              <a:t>（</a:t>
            </a:r>
            <a:r>
              <a:rPr lang="en-US" altLang="zh-CN" dirty="0" smtClean="0"/>
              <a:t>LSA Update</a:t>
            </a:r>
            <a:r>
              <a:rPr lang="zh-CN" altLang="en-US" dirty="0" smtClean="0"/>
              <a:t>）报文</a:t>
            </a:r>
            <a:endParaRPr lang="en-US" altLang="zh-CN" dirty="0" smtClean="0"/>
          </a:p>
          <a:p>
            <a:pPr marL="457200" lvl="1" indent="0" eaLnBrk="1" hangingPunct="1">
              <a:lnSpc>
                <a:spcPct val="100000"/>
              </a:lnSpc>
              <a:buFont typeface="Wingdings" pitchFamily="2" charset="2"/>
              <a:buNone/>
              <a:defRPr/>
            </a:pPr>
            <a:r>
              <a:rPr lang="en-US" altLang="zh-CN" dirty="0"/>
              <a:t> </a:t>
            </a:r>
            <a:r>
              <a:rPr lang="en-US" altLang="zh-CN" dirty="0" smtClean="0"/>
              <a:t>  </a:t>
            </a:r>
            <a:r>
              <a:rPr lang="zh-CN" altLang="en-US" dirty="0" smtClean="0"/>
              <a:t>收到</a:t>
            </a:r>
            <a:r>
              <a:rPr lang="en-US" altLang="zh-CN" dirty="0" smtClean="0"/>
              <a:t>LSR</a:t>
            </a:r>
            <a:r>
              <a:rPr lang="zh-CN" altLang="en-US" dirty="0" smtClean="0"/>
              <a:t>后，应答</a:t>
            </a:r>
            <a:r>
              <a:rPr lang="en-US" altLang="zh-CN" dirty="0" smtClean="0"/>
              <a:t>LSA</a:t>
            </a:r>
          </a:p>
          <a:p>
            <a:pPr lvl="1" eaLnBrk="1" hangingPunct="1">
              <a:lnSpc>
                <a:spcPct val="100000"/>
              </a:lnSpc>
              <a:buFont typeface="Wingdings" pitchFamily="2" charset="2"/>
              <a:buChar char="Ø"/>
              <a:defRPr/>
            </a:pPr>
            <a:r>
              <a:rPr lang="en-US" altLang="zh-CN" dirty="0" smtClean="0"/>
              <a:t>LSACK</a:t>
            </a:r>
            <a:r>
              <a:rPr lang="zh-CN" altLang="en-US" dirty="0" smtClean="0"/>
              <a:t>（</a:t>
            </a:r>
            <a:r>
              <a:rPr lang="en-US" altLang="zh-CN" dirty="0" smtClean="0"/>
              <a:t>Link State Acknowledgement</a:t>
            </a:r>
            <a:r>
              <a:rPr lang="zh-CN" altLang="en-US" dirty="0" smtClean="0"/>
              <a:t>）报文 </a:t>
            </a:r>
            <a:endParaRPr lang="en-US" altLang="zh-CN" dirty="0" smtClean="0"/>
          </a:p>
          <a:p>
            <a:pPr marL="457200" lvl="1" indent="0" eaLnBrk="1" hangingPunct="1">
              <a:lnSpc>
                <a:spcPct val="100000"/>
              </a:lnSpc>
              <a:buFont typeface="Wingdings" pitchFamily="2" charset="2"/>
              <a:buNone/>
              <a:defRPr/>
            </a:pPr>
            <a:r>
              <a:rPr lang="en-US" altLang="zh-CN" dirty="0"/>
              <a:t> </a:t>
            </a:r>
            <a:r>
              <a:rPr lang="en-US" altLang="zh-CN" dirty="0" smtClean="0"/>
              <a:t>  </a:t>
            </a:r>
            <a:r>
              <a:rPr lang="zh-CN" altLang="en-US" dirty="0" smtClean="0"/>
              <a:t>收到</a:t>
            </a:r>
            <a:r>
              <a:rPr lang="en-US" altLang="zh-CN" dirty="0" smtClean="0"/>
              <a:t>LSU</a:t>
            </a:r>
            <a:r>
              <a:rPr lang="zh-CN" altLang="en-US" dirty="0" smtClean="0"/>
              <a:t>后，对</a:t>
            </a:r>
            <a:r>
              <a:rPr lang="en-US" altLang="zh-CN" dirty="0" smtClean="0"/>
              <a:t>LSU</a:t>
            </a:r>
            <a:r>
              <a:rPr lang="zh-CN" altLang="en-US" dirty="0" smtClean="0"/>
              <a:t>确认</a:t>
            </a:r>
            <a:endParaRPr lang="en-US" altLang="zh-CN" dirty="0" smtClean="0"/>
          </a:p>
          <a:p>
            <a:pPr marL="457200" lvl="1" indent="0" eaLnBrk="1" hangingPunct="1">
              <a:lnSpc>
                <a:spcPct val="100000"/>
              </a:lnSpc>
              <a:buFont typeface="Wingdings" pitchFamily="2" charset="2"/>
              <a:buNone/>
              <a:defRPr/>
            </a:pPr>
            <a:endParaRPr lang="en-US" altLang="zh-CN" dirty="0" smtClean="0"/>
          </a:p>
          <a:p>
            <a:pPr marL="0" indent="0" eaLnBrk="1" hangingPunct="1">
              <a:lnSpc>
                <a:spcPct val="100000"/>
              </a:lnSpc>
              <a:buFont typeface="Wingdings" pitchFamily="2" charset="2"/>
              <a:buNone/>
              <a:defRPr/>
            </a:pPr>
            <a:endParaRPr lang="zh-CN" altLang="en-US" dirty="0" smtClean="0"/>
          </a:p>
          <a:p>
            <a:pPr>
              <a:defRPr/>
            </a:pPr>
            <a:endParaRPr lang="zh-CN" altLang="en-US" dirty="0"/>
          </a:p>
        </p:txBody>
      </p:sp>
    </p:spTree>
    <p:extLst>
      <p:ext uri="{BB962C8B-B14F-4D97-AF65-F5344CB8AC3E}">
        <p14:creationId xmlns:p14="http://schemas.microsoft.com/office/powerpoint/2010/main" val="495270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t>邻居状态机</a:t>
            </a: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l="12399" t="28529" r="13211" b="30676"/>
          <a:stretch>
            <a:fillRect/>
          </a:stretch>
        </p:blipFill>
        <p:spPr bwMode="auto">
          <a:xfrm>
            <a:off x="827088" y="765175"/>
            <a:ext cx="7907337" cy="5616575"/>
          </a:xfrm>
          <a:prstGeom prst="rect">
            <a:avLst/>
          </a:prstGeom>
          <a:noFill/>
          <a:ln>
            <a:noFill/>
          </a:ln>
          <a:extLst>
            <a:ext uri="{909E8E84-426E-40DD-AFC4-6F175D3DCCD1}">
              <a14:hiddenFill xmlns:a14="http://schemas.microsoft.com/office/drawing/2010/main">
                <a:gradFill rotWithShape="0">
                  <a:gsLst>
                    <a:gs pos="0">
                      <a:srgbClr val="FFCC00"/>
                    </a:gs>
                    <a:gs pos="50000">
                      <a:srgbClr val="FFEEA9"/>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28401381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邻居发现</a:t>
            </a:r>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l="8716" t="29388" r="14993" b="26683"/>
          <a:stretch>
            <a:fillRect/>
          </a:stretch>
        </p:blipFill>
        <p:spPr bwMode="auto">
          <a:xfrm>
            <a:off x="227013" y="892175"/>
            <a:ext cx="8459787" cy="5400675"/>
          </a:xfrm>
          <a:prstGeom prst="rect">
            <a:avLst/>
          </a:prstGeom>
          <a:noFill/>
          <a:ln>
            <a:noFill/>
          </a:ln>
          <a:extLst>
            <a:ext uri="{909E8E84-426E-40DD-AFC4-6F175D3DCCD1}">
              <a14:hiddenFill xmlns:a14="http://schemas.microsoft.com/office/drawing/2010/main">
                <a:gradFill rotWithShape="0">
                  <a:gsLst>
                    <a:gs pos="0">
                      <a:srgbClr val="FFCC00"/>
                    </a:gs>
                    <a:gs pos="50000">
                      <a:srgbClr val="FFEEA9"/>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24601232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t>数据库同步</a:t>
            </a:r>
          </a:p>
        </p:txBody>
      </p:sp>
      <p:pic>
        <p:nvPicPr>
          <p:cNvPr id="22531" name="Picture 2"/>
          <p:cNvPicPr>
            <a:picLocks noChangeAspect="1" noChangeArrowheads="1"/>
          </p:cNvPicPr>
          <p:nvPr/>
        </p:nvPicPr>
        <p:blipFill>
          <a:blip r:embed="rId3">
            <a:extLst>
              <a:ext uri="{28A0092B-C50C-407E-A947-70E740481C1C}">
                <a14:useLocalDpi xmlns:a14="http://schemas.microsoft.com/office/drawing/2010/main" val="0"/>
              </a:ext>
            </a:extLst>
          </a:blip>
          <a:srcRect l="9415" t="29698" r="10948" b="36923"/>
          <a:stretch>
            <a:fillRect/>
          </a:stretch>
        </p:blipFill>
        <p:spPr bwMode="auto">
          <a:xfrm>
            <a:off x="611188" y="762000"/>
            <a:ext cx="7993062" cy="4038600"/>
          </a:xfrm>
          <a:prstGeom prst="rect">
            <a:avLst/>
          </a:prstGeom>
          <a:noFill/>
          <a:ln>
            <a:noFill/>
          </a:ln>
          <a:extLst>
            <a:ext uri="{909E8E84-426E-40DD-AFC4-6F175D3DCCD1}">
              <a14:hiddenFill xmlns:a14="http://schemas.microsoft.com/office/drawing/2010/main">
                <a:gradFill rotWithShape="0">
                  <a:gsLst>
                    <a:gs pos="0">
                      <a:srgbClr val="FFCC00"/>
                    </a:gs>
                    <a:gs pos="50000">
                      <a:srgbClr val="FFEEA9"/>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22532" name="内容占位符 2"/>
          <p:cNvSpPr>
            <a:spLocks noGrp="1"/>
          </p:cNvSpPr>
          <p:nvPr>
            <p:ph idx="1"/>
          </p:nvPr>
        </p:nvSpPr>
        <p:spPr>
          <a:xfrm>
            <a:off x="179388" y="5300663"/>
            <a:ext cx="8964612" cy="1223962"/>
          </a:xfrm>
        </p:spPr>
        <p:txBody>
          <a:bodyPr/>
          <a:lstStyle/>
          <a:p>
            <a:pPr eaLnBrk="1" hangingPunct="1">
              <a:lnSpc>
                <a:spcPct val="100000"/>
              </a:lnSpc>
            </a:pPr>
            <a:r>
              <a:rPr lang="zh-CN" altLang="en-US" sz="2100" smtClean="0"/>
              <a:t>路由器使用</a:t>
            </a:r>
            <a:r>
              <a:rPr lang="en-US" altLang="zh-CN" sz="2100" smtClean="0"/>
              <a:t>DD</a:t>
            </a:r>
            <a:r>
              <a:rPr lang="zh-CN" altLang="en-US" sz="2100" smtClean="0"/>
              <a:t>报文来进行主从路由器的选举和数据库摘要信息的交互</a:t>
            </a:r>
            <a:endParaRPr lang="en-US" altLang="zh-CN" sz="2100" smtClean="0"/>
          </a:p>
          <a:p>
            <a:pPr eaLnBrk="1" hangingPunct="1">
              <a:lnSpc>
                <a:spcPct val="100000"/>
              </a:lnSpc>
            </a:pPr>
            <a:r>
              <a:rPr lang="en-US" altLang="zh-CN" sz="2100" smtClean="0"/>
              <a:t>DD</a:t>
            </a:r>
            <a:r>
              <a:rPr lang="zh-CN" altLang="en-US" sz="2100" smtClean="0"/>
              <a:t>报文包含</a:t>
            </a:r>
            <a:r>
              <a:rPr lang="en-US" altLang="zh-CN" sz="2100" smtClean="0"/>
              <a:t>LSA</a:t>
            </a:r>
            <a:r>
              <a:rPr lang="zh-CN" altLang="en-US" sz="2100" smtClean="0"/>
              <a:t>的头部信息，用来描述</a:t>
            </a:r>
            <a:r>
              <a:rPr lang="en-US" altLang="zh-CN" sz="2100" smtClean="0"/>
              <a:t>LSDB</a:t>
            </a:r>
            <a:r>
              <a:rPr lang="zh-CN" altLang="en-US" sz="2100" smtClean="0"/>
              <a:t>的摘要信息</a:t>
            </a:r>
          </a:p>
        </p:txBody>
      </p:sp>
    </p:spTree>
    <p:extLst>
      <p:ext uri="{BB962C8B-B14F-4D97-AF65-F5344CB8AC3E}">
        <p14:creationId xmlns:p14="http://schemas.microsoft.com/office/powerpoint/2010/main" val="39501142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t>建立完全邻接关系</a:t>
            </a:r>
          </a:p>
        </p:txBody>
      </p:sp>
      <p:sp>
        <p:nvSpPr>
          <p:cNvPr id="23555" name="内容占位符 2"/>
          <p:cNvSpPr>
            <a:spLocks noGrp="1"/>
          </p:cNvSpPr>
          <p:nvPr>
            <p:ph idx="1"/>
          </p:nvPr>
        </p:nvSpPr>
        <p:spPr>
          <a:xfrm>
            <a:off x="457200" y="4724400"/>
            <a:ext cx="8218488" cy="1657350"/>
          </a:xfrm>
        </p:spPr>
        <p:txBody>
          <a:bodyPr/>
          <a:lstStyle/>
          <a:p>
            <a:r>
              <a:rPr lang="en-US" altLang="zh-CN" smtClean="0"/>
              <a:t>LSR</a:t>
            </a:r>
            <a:r>
              <a:rPr lang="zh-CN" altLang="en-US" smtClean="0"/>
              <a:t>用于向对方请求所需的</a:t>
            </a:r>
            <a:r>
              <a:rPr lang="en-US" altLang="zh-CN" smtClean="0"/>
              <a:t>LSA</a:t>
            </a:r>
          </a:p>
          <a:p>
            <a:r>
              <a:rPr lang="en-US" altLang="zh-CN" smtClean="0"/>
              <a:t>LSU</a:t>
            </a:r>
            <a:r>
              <a:rPr lang="zh-CN" altLang="en-US" smtClean="0"/>
              <a:t>用于向对方发送其所需要的</a:t>
            </a:r>
            <a:r>
              <a:rPr lang="en-US" altLang="zh-CN" smtClean="0"/>
              <a:t>LSA</a:t>
            </a:r>
          </a:p>
          <a:p>
            <a:r>
              <a:rPr lang="en-US" altLang="zh-CN" smtClean="0"/>
              <a:t>LSACK</a:t>
            </a:r>
            <a:r>
              <a:rPr lang="zh-CN" altLang="en-US" smtClean="0"/>
              <a:t>用于向对方发送收到</a:t>
            </a:r>
            <a:r>
              <a:rPr lang="en-US" altLang="zh-CN" smtClean="0"/>
              <a:t>LSA</a:t>
            </a:r>
            <a:r>
              <a:rPr lang="zh-CN" altLang="en-US" smtClean="0"/>
              <a:t>的确认</a:t>
            </a:r>
          </a:p>
        </p:txBody>
      </p:sp>
      <p:pic>
        <p:nvPicPr>
          <p:cNvPr id="23556" name="Picture 2"/>
          <p:cNvPicPr>
            <a:picLocks noChangeAspect="1" noChangeArrowheads="1"/>
          </p:cNvPicPr>
          <p:nvPr/>
        </p:nvPicPr>
        <p:blipFill>
          <a:blip r:embed="rId3">
            <a:extLst>
              <a:ext uri="{28A0092B-C50C-407E-A947-70E740481C1C}">
                <a14:useLocalDpi xmlns:a14="http://schemas.microsoft.com/office/drawing/2010/main" val="0"/>
              </a:ext>
            </a:extLst>
          </a:blip>
          <a:srcRect l="18619" t="30936" r="20293" b="41531"/>
          <a:stretch>
            <a:fillRect/>
          </a:stretch>
        </p:blipFill>
        <p:spPr bwMode="auto">
          <a:xfrm>
            <a:off x="827088" y="981075"/>
            <a:ext cx="7632700" cy="3743325"/>
          </a:xfrm>
          <a:prstGeom prst="rect">
            <a:avLst/>
          </a:prstGeom>
          <a:noFill/>
          <a:ln>
            <a:noFill/>
          </a:ln>
          <a:extLst>
            <a:ext uri="{909E8E84-426E-40DD-AFC4-6F175D3DCCD1}">
              <a14:hiddenFill xmlns:a14="http://schemas.microsoft.com/office/drawing/2010/main">
                <a:gradFill rotWithShape="0">
                  <a:gsLst>
                    <a:gs pos="0">
                      <a:srgbClr val="FFCC00"/>
                    </a:gs>
                    <a:gs pos="50000">
                      <a:srgbClr val="FFEEA9"/>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7099457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smtClean="0"/>
              <a:t>DR &amp; BDR</a:t>
            </a:r>
            <a:r>
              <a:rPr lang="zh-CN" altLang="en-US" smtClean="0"/>
              <a:t>选举</a:t>
            </a:r>
          </a:p>
        </p:txBody>
      </p:sp>
      <p:sp>
        <p:nvSpPr>
          <p:cNvPr id="24579" name="内容占位符 2"/>
          <p:cNvSpPr>
            <a:spLocks noGrp="1"/>
          </p:cNvSpPr>
          <p:nvPr>
            <p:ph idx="1"/>
          </p:nvPr>
        </p:nvSpPr>
        <p:spPr>
          <a:xfrm>
            <a:off x="250825" y="5229225"/>
            <a:ext cx="8435975" cy="863600"/>
          </a:xfrm>
        </p:spPr>
        <p:txBody>
          <a:bodyPr/>
          <a:lstStyle/>
          <a:p>
            <a:r>
              <a:rPr lang="en-US" altLang="zh-CN" sz="2400" smtClean="0"/>
              <a:t>DR</a:t>
            </a:r>
            <a:r>
              <a:rPr lang="zh-CN" altLang="en-US" sz="2400" smtClean="0"/>
              <a:t>是基于端口的路由器优先级的值进行选举的</a:t>
            </a:r>
            <a:endParaRPr lang="en-US" altLang="zh-CN" sz="2400" smtClean="0"/>
          </a:p>
        </p:txBody>
      </p:sp>
      <p:pic>
        <p:nvPicPr>
          <p:cNvPr id="24580" name="Picture 2"/>
          <p:cNvPicPr>
            <a:picLocks noChangeAspect="1" noChangeArrowheads="1"/>
          </p:cNvPicPr>
          <p:nvPr/>
        </p:nvPicPr>
        <p:blipFill>
          <a:blip r:embed="rId3">
            <a:extLst>
              <a:ext uri="{28A0092B-C50C-407E-A947-70E740481C1C}">
                <a14:useLocalDpi xmlns:a14="http://schemas.microsoft.com/office/drawing/2010/main" val="0"/>
              </a:ext>
            </a:extLst>
          </a:blip>
          <a:srcRect l="13599" t="37123" r="21828" b="40913"/>
          <a:stretch>
            <a:fillRect/>
          </a:stretch>
        </p:blipFill>
        <p:spPr bwMode="auto">
          <a:xfrm>
            <a:off x="539750" y="1257300"/>
            <a:ext cx="8253413" cy="3324225"/>
          </a:xfrm>
          <a:prstGeom prst="rect">
            <a:avLst/>
          </a:prstGeom>
          <a:noFill/>
          <a:ln>
            <a:noFill/>
          </a:ln>
          <a:extLst>
            <a:ext uri="{909E8E84-426E-40DD-AFC4-6F175D3DCCD1}">
              <a14:hiddenFill xmlns:a14="http://schemas.microsoft.com/office/drawing/2010/main">
                <a:gradFill rotWithShape="0">
                  <a:gsLst>
                    <a:gs pos="0">
                      <a:srgbClr val="FFCC00"/>
                    </a:gs>
                    <a:gs pos="50000">
                      <a:srgbClr val="FFEEA9"/>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1365099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t>OSPF</a:t>
            </a:r>
            <a:r>
              <a:rPr lang="zh-CN" altLang="en-US" smtClean="0"/>
              <a:t>配置</a:t>
            </a:r>
          </a:p>
        </p:txBody>
      </p:sp>
      <p:sp>
        <p:nvSpPr>
          <p:cNvPr id="25603" name="Rectangle 3"/>
          <p:cNvSpPr>
            <a:spLocks noGrp="1" noChangeArrowheads="1"/>
          </p:cNvSpPr>
          <p:nvPr>
            <p:ph type="body" idx="1"/>
          </p:nvPr>
        </p:nvSpPr>
        <p:spPr/>
        <p:txBody>
          <a:bodyPr/>
          <a:lstStyle/>
          <a:p>
            <a:pPr eaLnBrk="1" hangingPunct="1">
              <a:buFont typeface="Wingdings" pitchFamily="2" charset="2"/>
              <a:buNone/>
            </a:pPr>
            <a:r>
              <a:rPr lang="zh-CN" altLang="en-US" sz="1800" dirty="0" smtClean="0"/>
              <a:t>配置</a:t>
            </a:r>
            <a:r>
              <a:rPr lang="en-US" altLang="zh-CN" sz="1800" dirty="0" smtClean="0"/>
              <a:t>Router ID</a:t>
            </a:r>
            <a:r>
              <a:rPr lang="zh-CN" altLang="en-US" sz="1800" dirty="0" smtClean="0"/>
              <a:t>：路由器的</a:t>
            </a:r>
            <a:r>
              <a:rPr lang="en-US" altLang="zh-CN" sz="1800" dirty="0" smtClean="0"/>
              <a:t>ID</a:t>
            </a:r>
            <a:r>
              <a:rPr lang="zh-CN" altLang="en-US" sz="1800" dirty="0" smtClean="0"/>
              <a:t>是一个</a:t>
            </a:r>
            <a:r>
              <a:rPr lang="en-US" altLang="zh-CN" sz="1800" dirty="0" smtClean="0"/>
              <a:t>32</a:t>
            </a:r>
            <a:r>
              <a:rPr lang="zh-CN" altLang="en-US" sz="1800" dirty="0" smtClean="0"/>
              <a:t>比特无符号整数，采</a:t>
            </a:r>
          </a:p>
          <a:p>
            <a:pPr eaLnBrk="1" hangingPunct="1">
              <a:buFont typeface="Wingdings" pitchFamily="2" charset="2"/>
              <a:buNone/>
            </a:pPr>
            <a:r>
              <a:rPr lang="zh-CN" altLang="en-US" sz="1800" dirty="0" smtClean="0"/>
              <a:t>用</a:t>
            </a:r>
            <a:r>
              <a:rPr lang="en-US" altLang="zh-CN" sz="1800" dirty="0" smtClean="0"/>
              <a:t>IP </a:t>
            </a:r>
            <a:r>
              <a:rPr lang="zh-CN" altLang="en-US" sz="1800" dirty="0" smtClean="0"/>
              <a:t>地址形式，是一台路由器在自治系统中的唯一标识。路</a:t>
            </a:r>
          </a:p>
          <a:p>
            <a:pPr eaLnBrk="1" hangingPunct="1">
              <a:buFont typeface="Wingdings" pitchFamily="2" charset="2"/>
              <a:buNone/>
            </a:pPr>
            <a:r>
              <a:rPr lang="zh-CN" altLang="en-US" sz="1800" dirty="0" smtClean="0"/>
              <a:t>由器的</a:t>
            </a:r>
            <a:r>
              <a:rPr lang="en-US" altLang="zh-CN" sz="1800" dirty="0" smtClean="0"/>
              <a:t>ID</a:t>
            </a:r>
            <a:r>
              <a:rPr lang="zh-CN" altLang="en-US" sz="1800" dirty="0" smtClean="0"/>
              <a:t>可以手工配置。手工配置路由器的</a:t>
            </a:r>
            <a:r>
              <a:rPr lang="en-US" altLang="zh-CN" sz="1800" dirty="0" smtClean="0"/>
              <a:t>ID</a:t>
            </a:r>
            <a:r>
              <a:rPr lang="zh-CN" altLang="en-US" sz="1800" dirty="0" smtClean="0"/>
              <a:t>时，必须保证</a:t>
            </a:r>
          </a:p>
          <a:p>
            <a:pPr eaLnBrk="1" hangingPunct="1">
              <a:buFont typeface="Wingdings" pitchFamily="2" charset="2"/>
              <a:buNone/>
            </a:pPr>
            <a:r>
              <a:rPr lang="zh-CN" altLang="en-US" sz="1800" dirty="0" smtClean="0"/>
              <a:t>自治系统中任意两台路由器的</a:t>
            </a:r>
            <a:r>
              <a:rPr lang="en-US" altLang="zh-CN" sz="1800" dirty="0" smtClean="0"/>
              <a:t>ID</a:t>
            </a:r>
            <a:r>
              <a:rPr lang="zh-CN" altLang="en-US" sz="1800" dirty="0" smtClean="0"/>
              <a:t>都不相同。通常的做法是将</a:t>
            </a:r>
          </a:p>
          <a:p>
            <a:pPr eaLnBrk="1" hangingPunct="1">
              <a:buFont typeface="Wingdings" pitchFamily="2" charset="2"/>
              <a:buNone/>
            </a:pPr>
            <a:r>
              <a:rPr lang="zh-CN" altLang="en-US" sz="1800" dirty="0" smtClean="0"/>
              <a:t>路由器的</a:t>
            </a:r>
            <a:r>
              <a:rPr lang="en-US" altLang="zh-CN" sz="1800" dirty="0" smtClean="0"/>
              <a:t>ID</a:t>
            </a:r>
            <a:r>
              <a:rPr lang="zh-CN" altLang="en-US" sz="1800" dirty="0" smtClean="0"/>
              <a:t>配置为与该路由器某个接口的</a:t>
            </a:r>
            <a:r>
              <a:rPr lang="en-US" altLang="zh-CN" sz="1800" dirty="0" smtClean="0"/>
              <a:t>IP </a:t>
            </a:r>
            <a:r>
              <a:rPr lang="zh-CN" altLang="en-US" sz="1800" dirty="0" smtClean="0"/>
              <a:t>地址一致。</a:t>
            </a:r>
          </a:p>
          <a:p>
            <a:pPr eaLnBrk="1" hangingPunct="1"/>
            <a:r>
              <a:rPr lang="en-US" altLang="zh-CN" sz="1800" dirty="0" smtClean="0"/>
              <a:t>router id </a:t>
            </a:r>
            <a:r>
              <a:rPr lang="en-US" altLang="zh-CN" sz="1800" i="1" dirty="0" smtClean="0"/>
              <a:t>router-id   </a:t>
            </a:r>
            <a:endParaRPr lang="en-US" altLang="zh-CN" sz="1800" dirty="0" smtClean="0"/>
          </a:p>
          <a:p>
            <a:pPr eaLnBrk="1" hangingPunct="1">
              <a:buFont typeface="Wingdings" pitchFamily="2" charset="2"/>
              <a:buNone/>
            </a:pPr>
            <a:r>
              <a:rPr lang="en-US" altLang="zh-CN" sz="1800" dirty="0" smtClean="0"/>
              <a:t>    # </a:t>
            </a:r>
            <a:r>
              <a:rPr lang="zh-CN" altLang="en-US" sz="1800" dirty="0" smtClean="0"/>
              <a:t>用来设置运行</a:t>
            </a:r>
            <a:r>
              <a:rPr lang="en-US" altLang="zh-CN" sz="1800" dirty="0" smtClean="0"/>
              <a:t>OSPF </a:t>
            </a:r>
            <a:r>
              <a:rPr lang="zh-CN" altLang="en-US" sz="1800" dirty="0" smtClean="0"/>
              <a:t>协议的路由器</a:t>
            </a:r>
            <a:r>
              <a:rPr lang="en-US" altLang="zh-CN" sz="1800" dirty="0" smtClean="0"/>
              <a:t>ID </a:t>
            </a:r>
            <a:r>
              <a:rPr lang="zh-CN" altLang="en-US" sz="1800" dirty="0" smtClean="0"/>
              <a:t>号。缺省情况下没有配置路由器</a:t>
            </a:r>
            <a:r>
              <a:rPr lang="en-US" altLang="zh-CN" sz="1800" dirty="0" smtClean="0"/>
              <a:t>ID</a:t>
            </a:r>
            <a:r>
              <a:rPr lang="zh-CN" altLang="en-US" sz="1800" dirty="0" smtClean="0"/>
              <a:t>号。</a:t>
            </a:r>
          </a:p>
          <a:p>
            <a:pPr lvl="1" eaLnBrk="1" hangingPunct="1"/>
            <a:r>
              <a:rPr lang="en-US" altLang="zh-CN" sz="1600" i="1" dirty="0" smtClean="0"/>
              <a:t>router-id</a:t>
            </a:r>
            <a:r>
              <a:rPr lang="zh-CN" altLang="en-US" sz="1600" dirty="0" smtClean="0"/>
              <a:t>：路由器</a:t>
            </a:r>
            <a:r>
              <a:rPr lang="en-US" altLang="zh-CN" sz="1600" dirty="0" smtClean="0"/>
              <a:t>ID </a:t>
            </a:r>
            <a:r>
              <a:rPr lang="zh-CN" altLang="en-US" sz="1600" dirty="0" smtClean="0"/>
              <a:t>号，</a:t>
            </a:r>
            <a:r>
              <a:rPr lang="zh-CN" altLang="en-US" sz="1600" dirty="0" smtClean="0">
                <a:solidFill>
                  <a:srgbClr val="CC0000"/>
                </a:solidFill>
              </a:rPr>
              <a:t>点分十进制形式，如</a:t>
            </a:r>
            <a:r>
              <a:rPr lang="en-US" altLang="zh-CN" sz="1600" dirty="0" smtClean="0">
                <a:solidFill>
                  <a:srgbClr val="CC0000"/>
                </a:solidFill>
              </a:rPr>
              <a:t>2.2.2.2</a:t>
            </a:r>
            <a:r>
              <a:rPr lang="zh-CN" altLang="en-US" sz="1600" dirty="0" smtClean="0"/>
              <a:t>。</a:t>
            </a:r>
          </a:p>
          <a:p>
            <a:pPr eaLnBrk="1" hangingPunct="1"/>
            <a:r>
              <a:rPr lang="en-US" altLang="zh-CN" sz="1800" dirty="0" smtClean="0"/>
              <a:t>undo router id	 # </a:t>
            </a:r>
            <a:r>
              <a:rPr lang="zh-CN" altLang="en-US" sz="1800" dirty="0" smtClean="0"/>
              <a:t>用来删除已设置的路由器</a:t>
            </a:r>
            <a:r>
              <a:rPr lang="en-US" altLang="zh-CN" sz="1800" dirty="0" smtClean="0"/>
              <a:t>ID</a:t>
            </a:r>
            <a:r>
              <a:rPr lang="zh-CN" altLang="en-US" sz="1800" dirty="0" smtClean="0"/>
              <a:t>号</a:t>
            </a:r>
          </a:p>
          <a:p>
            <a:pPr eaLnBrk="1" hangingPunct="1"/>
            <a:r>
              <a:rPr lang="en-US" altLang="zh-CN" sz="1800" dirty="0" smtClean="0"/>
              <a:t>OSPF </a:t>
            </a:r>
            <a:r>
              <a:rPr lang="zh-CN" altLang="en-US" sz="1800" dirty="0" smtClean="0"/>
              <a:t>启动后修改的</a:t>
            </a:r>
            <a:r>
              <a:rPr lang="en-US" altLang="zh-CN" sz="1800" dirty="0" smtClean="0"/>
              <a:t>Router ID</a:t>
            </a:r>
            <a:r>
              <a:rPr lang="zh-CN" altLang="en-US" sz="1800" dirty="0" smtClean="0"/>
              <a:t>，需要重新启动</a:t>
            </a:r>
            <a:r>
              <a:rPr lang="en-US" altLang="zh-CN" sz="1800" dirty="0" smtClean="0"/>
              <a:t>OSPF </a:t>
            </a:r>
            <a:r>
              <a:rPr lang="zh-CN" altLang="en-US" sz="1800" dirty="0" smtClean="0"/>
              <a:t>进程之后，</a:t>
            </a:r>
            <a:r>
              <a:rPr lang="en-US" altLang="zh-CN" sz="1800" dirty="0" smtClean="0"/>
              <a:t>Router ID </a:t>
            </a:r>
            <a:r>
              <a:rPr lang="zh-CN" altLang="en-US" sz="1800" dirty="0" smtClean="0"/>
              <a:t>才能在</a:t>
            </a:r>
            <a:r>
              <a:rPr lang="en-US" altLang="zh-CN" sz="1800" dirty="0" smtClean="0"/>
              <a:t>OSPF </a:t>
            </a:r>
            <a:r>
              <a:rPr lang="zh-CN" altLang="en-US" sz="1800" dirty="0" smtClean="0"/>
              <a:t>中生效。 </a:t>
            </a:r>
          </a:p>
        </p:txBody>
      </p:sp>
    </p:spTree>
    <p:extLst>
      <p:ext uri="{BB962C8B-B14F-4D97-AF65-F5344CB8AC3E}">
        <p14:creationId xmlns:p14="http://schemas.microsoft.com/office/powerpoint/2010/main" val="3342042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smtClean="0"/>
              <a:t>启动</a:t>
            </a:r>
            <a:r>
              <a:rPr lang="en-US" altLang="zh-CN" smtClean="0"/>
              <a:t>OSPF</a:t>
            </a:r>
          </a:p>
        </p:txBody>
      </p:sp>
      <p:sp>
        <p:nvSpPr>
          <p:cNvPr id="26627" name="Rectangle 3"/>
          <p:cNvSpPr>
            <a:spLocks noGrp="1" noChangeArrowheads="1"/>
          </p:cNvSpPr>
          <p:nvPr>
            <p:ph type="body" idx="1"/>
          </p:nvPr>
        </p:nvSpPr>
        <p:spPr/>
        <p:txBody>
          <a:bodyPr/>
          <a:lstStyle/>
          <a:p>
            <a:pPr eaLnBrk="1" hangingPunct="1">
              <a:lnSpc>
                <a:spcPct val="100000"/>
              </a:lnSpc>
              <a:buFont typeface="Wingdings" pitchFamily="2" charset="2"/>
              <a:buNone/>
            </a:pPr>
            <a:r>
              <a:rPr lang="zh-CN" altLang="en-US" dirty="0" smtClean="0"/>
              <a:t>启动</a:t>
            </a:r>
            <a:r>
              <a:rPr lang="en-US" altLang="zh-CN" dirty="0" smtClean="0"/>
              <a:t>OSPF</a:t>
            </a:r>
            <a:r>
              <a:rPr lang="zh-CN" altLang="en-US" dirty="0" smtClean="0"/>
              <a:t>：</a:t>
            </a:r>
            <a:r>
              <a:rPr lang="en-US" altLang="zh-CN" dirty="0" smtClean="0"/>
              <a:t>OSPF</a:t>
            </a:r>
            <a:r>
              <a:rPr lang="zh-CN" altLang="en-US" dirty="0" smtClean="0"/>
              <a:t>支持多进程，一台路由器上启动的多个</a:t>
            </a:r>
            <a:r>
              <a:rPr lang="en-US" altLang="zh-CN" dirty="0" smtClean="0"/>
              <a:t>OSPF</a:t>
            </a:r>
            <a:r>
              <a:rPr lang="zh-CN" altLang="en-US" dirty="0" smtClean="0"/>
              <a:t>进程之间由不同的进程号区分。</a:t>
            </a:r>
            <a:r>
              <a:rPr lang="en-US" altLang="zh-CN" dirty="0" smtClean="0"/>
              <a:t>OSPF </a:t>
            </a:r>
            <a:r>
              <a:rPr lang="zh-CN" altLang="en-US" dirty="0" smtClean="0"/>
              <a:t>进程号在启动</a:t>
            </a:r>
            <a:r>
              <a:rPr lang="en-US" altLang="zh-CN" dirty="0" smtClean="0"/>
              <a:t>OSPF</a:t>
            </a:r>
            <a:r>
              <a:rPr lang="zh-CN" altLang="en-US" dirty="0" smtClean="0"/>
              <a:t>时进行设置，它只在本地有效，不影响与其它路由器之间的报文交换。</a:t>
            </a:r>
          </a:p>
          <a:p>
            <a:pPr eaLnBrk="1" hangingPunct="1">
              <a:lnSpc>
                <a:spcPct val="100000"/>
              </a:lnSpc>
            </a:pPr>
            <a:r>
              <a:rPr lang="en-US" altLang="zh-CN" dirty="0" err="1" smtClean="0"/>
              <a:t>ospf</a:t>
            </a:r>
            <a:r>
              <a:rPr lang="en-US" altLang="zh-CN" dirty="0" smtClean="0"/>
              <a:t> [ </a:t>
            </a:r>
            <a:r>
              <a:rPr lang="en-US" altLang="zh-CN" i="1" dirty="0" smtClean="0"/>
              <a:t>process-id</a:t>
            </a:r>
            <a:r>
              <a:rPr lang="en-US" altLang="zh-CN" dirty="0" smtClean="0"/>
              <a:t> [ [ router-id </a:t>
            </a:r>
            <a:r>
              <a:rPr lang="en-US" altLang="zh-CN" i="1" dirty="0" err="1" smtClean="0"/>
              <a:t>router-id</a:t>
            </a:r>
            <a:r>
              <a:rPr lang="en-US" altLang="zh-CN" dirty="0" smtClean="0"/>
              <a:t> ] </a:t>
            </a:r>
            <a:r>
              <a:rPr lang="en-US" altLang="zh-CN" dirty="0" err="1" smtClean="0"/>
              <a:t>vpn</a:t>
            </a:r>
            <a:r>
              <a:rPr lang="en-US" altLang="zh-CN" dirty="0" smtClean="0"/>
              <a:t>-instance </a:t>
            </a:r>
            <a:r>
              <a:rPr lang="en-US" altLang="zh-CN" i="1" dirty="0" err="1" smtClean="0"/>
              <a:t>vpn</a:t>
            </a:r>
            <a:r>
              <a:rPr lang="en-US" altLang="zh-CN" i="1" dirty="0" smtClean="0"/>
              <a:t>-instance-name</a:t>
            </a:r>
            <a:r>
              <a:rPr lang="en-US" altLang="zh-CN" dirty="0" smtClean="0"/>
              <a:t> ] ] </a:t>
            </a:r>
          </a:p>
          <a:p>
            <a:pPr eaLnBrk="1" hangingPunct="1">
              <a:lnSpc>
                <a:spcPct val="100000"/>
              </a:lnSpc>
              <a:buFont typeface="Wingdings" pitchFamily="2" charset="2"/>
              <a:buNone/>
            </a:pPr>
            <a:r>
              <a:rPr lang="en-US" altLang="zh-CN" dirty="0" smtClean="0"/>
              <a:t>    # </a:t>
            </a:r>
            <a:r>
              <a:rPr lang="zh-CN" altLang="en-US" dirty="0" smtClean="0"/>
              <a:t>用来启动</a:t>
            </a:r>
            <a:r>
              <a:rPr lang="en-US" altLang="zh-CN" dirty="0" smtClean="0"/>
              <a:t>OSPF </a:t>
            </a:r>
            <a:r>
              <a:rPr lang="zh-CN" altLang="en-US" dirty="0" smtClean="0"/>
              <a:t>进程，缺省情况下，不运行</a:t>
            </a:r>
            <a:r>
              <a:rPr lang="en-US" altLang="zh-CN" dirty="0" smtClean="0"/>
              <a:t>OSPF</a:t>
            </a:r>
            <a:endParaRPr lang="en-US" altLang="zh-CN" i="1" dirty="0" smtClean="0"/>
          </a:p>
          <a:p>
            <a:pPr lvl="1" eaLnBrk="1" hangingPunct="1">
              <a:lnSpc>
                <a:spcPct val="100000"/>
              </a:lnSpc>
            </a:pPr>
            <a:r>
              <a:rPr lang="en-US" altLang="zh-CN" sz="1800" i="1" dirty="0" smtClean="0"/>
              <a:t>process-id</a:t>
            </a:r>
            <a:r>
              <a:rPr lang="zh-CN" altLang="en-US" sz="1800" dirty="0" smtClean="0"/>
              <a:t>：</a:t>
            </a:r>
            <a:r>
              <a:rPr lang="en-US" altLang="zh-CN" sz="1800" dirty="0" smtClean="0"/>
              <a:t>OSPF </a:t>
            </a:r>
            <a:r>
              <a:rPr lang="zh-CN" altLang="en-US" sz="1800" dirty="0" smtClean="0"/>
              <a:t>进程号，取值范围为</a:t>
            </a:r>
            <a:r>
              <a:rPr lang="en-US" altLang="zh-CN" sz="1800" dirty="0" smtClean="0"/>
              <a:t>1</a:t>
            </a:r>
            <a:r>
              <a:rPr lang="zh-CN" altLang="en-US" sz="1800" dirty="0" smtClean="0"/>
              <a:t>～</a:t>
            </a:r>
            <a:r>
              <a:rPr lang="en-US" altLang="zh-CN" sz="1800" dirty="0" smtClean="0"/>
              <a:t>65535</a:t>
            </a:r>
            <a:r>
              <a:rPr lang="zh-CN" altLang="en-US" sz="1800" dirty="0" smtClean="0"/>
              <a:t>。如果不指定进程号，将使用缺省进程号</a:t>
            </a:r>
            <a:r>
              <a:rPr lang="en-US" altLang="zh-CN" sz="1800" dirty="0" smtClean="0"/>
              <a:t>1</a:t>
            </a:r>
            <a:r>
              <a:rPr lang="zh-CN" altLang="en-US" sz="1800" dirty="0" smtClean="0"/>
              <a:t>。</a:t>
            </a:r>
            <a:endParaRPr lang="zh-CN" altLang="en-US" sz="1800" i="1" dirty="0" smtClean="0"/>
          </a:p>
          <a:p>
            <a:pPr lvl="1" eaLnBrk="1" hangingPunct="1">
              <a:lnSpc>
                <a:spcPct val="100000"/>
              </a:lnSpc>
            </a:pPr>
            <a:r>
              <a:rPr lang="en-US" altLang="zh-CN" sz="1800" i="1" dirty="0" smtClean="0"/>
              <a:t>router-id</a:t>
            </a:r>
            <a:r>
              <a:rPr lang="zh-CN" altLang="en-US" sz="1800" dirty="0" smtClean="0"/>
              <a:t>：</a:t>
            </a:r>
            <a:r>
              <a:rPr lang="en-US" altLang="zh-CN" sz="1800" dirty="0" smtClean="0"/>
              <a:t>OSPF </a:t>
            </a:r>
            <a:r>
              <a:rPr lang="zh-CN" altLang="en-US" sz="1800" dirty="0" smtClean="0"/>
              <a:t>进程使用的</a:t>
            </a:r>
            <a:r>
              <a:rPr lang="en-US" altLang="zh-CN" sz="1800" dirty="0" smtClean="0"/>
              <a:t>Router ID</a:t>
            </a:r>
            <a:r>
              <a:rPr lang="zh-CN" altLang="en-US" sz="1800" dirty="0" smtClean="0"/>
              <a:t>，点分十进制形式。</a:t>
            </a:r>
          </a:p>
          <a:p>
            <a:pPr eaLnBrk="1" hangingPunct="1">
              <a:lnSpc>
                <a:spcPct val="100000"/>
              </a:lnSpc>
            </a:pPr>
            <a:r>
              <a:rPr lang="en-US" altLang="zh-CN" dirty="0" smtClean="0"/>
              <a:t>undo </a:t>
            </a:r>
            <a:r>
              <a:rPr lang="en-US" altLang="zh-CN" dirty="0" err="1" smtClean="0"/>
              <a:t>ospf</a:t>
            </a:r>
            <a:r>
              <a:rPr lang="en-US" altLang="zh-CN" dirty="0" smtClean="0"/>
              <a:t> [ </a:t>
            </a:r>
            <a:r>
              <a:rPr lang="en-US" altLang="zh-CN" i="1" dirty="0" smtClean="0"/>
              <a:t>process-id </a:t>
            </a:r>
            <a:r>
              <a:rPr lang="en-US" altLang="zh-CN" dirty="0" smtClean="0"/>
              <a:t>]</a:t>
            </a:r>
          </a:p>
          <a:p>
            <a:pPr eaLnBrk="1" hangingPunct="1">
              <a:lnSpc>
                <a:spcPct val="100000"/>
              </a:lnSpc>
            </a:pPr>
            <a:r>
              <a:rPr lang="zh-CN" altLang="en-US" dirty="0" smtClean="0"/>
              <a:t>启用</a:t>
            </a:r>
            <a:r>
              <a:rPr lang="en-US" altLang="zh-CN" dirty="0" smtClean="0"/>
              <a:t>OSPF </a:t>
            </a:r>
            <a:r>
              <a:rPr lang="zh-CN" altLang="en-US" dirty="0" smtClean="0"/>
              <a:t>时，需要注意：</a:t>
            </a:r>
          </a:p>
          <a:p>
            <a:pPr lvl="1" eaLnBrk="1" hangingPunct="1">
              <a:lnSpc>
                <a:spcPct val="100000"/>
              </a:lnSpc>
            </a:pPr>
            <a:r>
              <a:rPr lang="zh-CN" altLang="en-US" sz="1800" dirty="0" smtClean="0"/>
              <a:t>如果在启动</a:t>
            </a:r>
            <a:r>
              <a:rPr lang="en-US" altLang="zh-CN" sz="1800" dirty="0" smtClean="0"/>
              <a:t>OSPF </a:t>
            </a:r>
            <a:r>
              <a:rPr lang="zh-CN" altLang="en-US" sz="1800" dirty="0" smtClean="0"/>
              <a:t>时不指定进程号，将使用缺省的进程号</a:t>
            </a:r>
            <a:r>
              <a:rPr lang="en-US" altLang="zh-CN" sz="1800" dirty="0" smtClean="0"/>
              <a:t>1</a:t>
            </a:r>
            <a:r>
              <a:rPr lang="zh-CN" altLang="en-US" sz="1800" dirty="0" smtClean="0"/>
              <a:t>；关闭</a:t>
            </a:r>
            <a:r>
              <a:rPr lang="en-US" altLang="zh-CN" sz="1800" dirty="0" smtClean="0"/>
              <a:t>OSPF </a:t>
            </a:r>
            <a:r>
              <a:rPr lang="zh-CN" altLang="en-US" sz="1800" dirty="0" smtClean="0"/>
              <a:t>时不指定进程号，缺省关闭进程</a:t>
            </a:r>
            <a:r>
              <a:rPr lang="en-US" altLang="zh-CN" sz="1800" dirty="0" smtClean="0"/>
              <a:t>1</a:t>
            </a:r>
            <a:r>
              <a:rPr lang="zh-CN" altLang="en-US" sz="1800" dirty="0" smtClean="0"/>
              <a:t>。</a:t>
            </a:r>
          </a:p>
          <a:p>
            <a:pPr lvl="1" eaLnBrk="1" hangingPunct="1">
              <a:lnSpc>
                <a:spcPct val="100000"/>
              </a:lnSpc>
            </a:pPr>
            <a:r>
              <a:rPr lang="zh-CN" altLang="en-US" sz="1800" dirty="0" smtClean="0"/>
              <a:t>在同一个区域中的进程号必须一致，否则会造成进程之间的隔离。 </a:t>
            </a:r>
          </a:p>
        </p:txBody>
      </p:sp>
    </p:spTree>
    <p:extLst>
      <p:ext uri="{BB962C8B-B14F-4D97-AF65-F5344CB8AC3E}">
        <p14:creationId xmlns:p14="http://schemas.microsoft.com/office/powerpoint/2010/main" val="39149979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smtClean="0"/>
              <a:t>进入</a:t>
            </a:r>
            <a:r>
              <a:rPr lang="en-US" altLang="zh-CN" smtClean="0"/>
              <a:t>OSPF</a:t>
            </a:r>
            <a:r>
              <a:rPr lang="zh-CN" altLang="en-US" smtClean="0"/>
              <a:t>区域视图</a:t>
            </a:r>
          </a:p>
        </p:txBody>
      </p:sp>
      <p:sp>
        <p:nvSpPr>
          <p:cNvPr id="27651" name="Rectangle 3"/>
          <p:cNvSpPr>
            <a:spLocks noGrp="1" noChangeArrowheads="1"/>
          </p:cNvSpPr>
          <p:nvPr>
            <p:ph type="body" idx="1"/>
          </p:nvPr>
        </p:nvSpPr>
        <p:spPr/>
        <p:txBody>
          <a:bodyPr/>
          <a:lstStyle/>
          <a:p>
            <a:pPr eaLnBrk="1" hangingPunct="1"/>
            <a:r>
              <a:rPr lang="en-US" altLang="zh-CN" smtClean="0"/>
              <a:t>area </a:t>
            </a:r>
            <a:r>
              <a:rPr lang="en-US" altLang="zh-CN" i="1" smtClean="0"/>
              <a:t>area-id</a:t>
            </a:r>
            <a:r>
              <a:rPr lang="en-US" altLang="zh-CN" smtClean="0"/>
              <a:t>	    # </a:t>
            </a:r>
            <a:r>
              <a:rPr lang="zh-CN" altLang="en-US" smtClean="0"/>
              <a:t>用来进入</a:t>
            </a:r>
            <a:r>
              <a:rPr lang="en-US" altLang="zh-CN" smtClean="0"/>
              <a:t>OSPF </a:t>
            </a:r>
            <a:r>
              <a:rPr lang="zh-CN" altLang="en-US" smtClean="0"/>
              <a:t>区域视图</a:t>
            </a:r>
            <a:endParaRPr lang="zh-CN" altLang="en-US" i="1" smtClean="0"/>
          </a:p>
          <a:p>
            <a:pPr lvl="1" eaLnBrk="1" hangingPunct="1"/>
            <a:r>
              <a:rPr lang="en-US" altLang="zh-CN" i="1" smtClean="0"/>
              <a:t>area-id</a:t>
            </a:r>
            <a:r>
              <a:rPr lang="zh-CN" altLang="en-US" smtClean="0"/>
              <a:t>：区域的标识，可以是十进制整数（取值范围为</a:t>
            </a:r>
            <a:r>
              <a:rPr lang="en-US" altLang="zh-CN" smtClean="0"/>
              <a:t>0</a:t>
            </a:r>
            <a:r>
              <a:rPr lang="zh-CN" altLang="en-US" smtClean="0"/>
              <a:t>～</a:t>
            </a:r>
            <a:r>
              <a:rPr lang="en-US" altLang="zh-CN" smtClean="0"/>
              <a:t>4294967295</a:t>
            </a:r>
            <a:r>
              <a:rPr lang="zh-CN" altLang="en-US" smtClean="0"/>
              <a:t>）或</a:t>
            </a:r>
            <a:r>
              <a:rPr lang="en-US" altLang="zh-CN" smtClean="0"/>
              <a:t>IP </a:t>
            </a:r>
            <a:r>
              <a:rPr lang="zh-CN" altLang="en-US" smtClean="0"/>
              <a:t>地址格式。</a:t>
            </a:r>
          </a:p>
          <a:p>
            <a:pPr eaLnBrk="1" hangingPunct="1"/>
            <a:r>
              <a:rPr lang="en-US" altLang="zh-CN" smtClean="0"/>
              <a:t>undo area </a:t>
            </a:r>
            <a:r>
              <a:rPr lang="en-US" altLang="zh-CN" i="1" smtClean="0"/>
              <a:t>area-id   	</a:t>
            </a:r>
            <a:r>
              <a:rPr lang="en-US" altLang="zh-CN" smtClean="0"/>
              <a:t># </a:t>
            </a:r>
            <a:r>
              <a:rPr lang="zh-CN" altLang="en-US" smtClean="0"/>
              <a:t>用来删除指定区域</a:t>
            </a:r>
          </a:p>
          <a:p>
            <a:pPr eaLnBrk="1" hangingPunct="1"/>
            <a:r>
              <a:rPr lang="zh-CN" altLang="en-US" smtClean="0"/>
              <a:t>例：进入区域</a:t>
            </a:r>
            <a:r>
              <a:rPr lang="en-US" altLang="zh-CN" smtClean="0"/>
              <a:t>0 </a:t>
            </a:r>
            <a:r>
              <a:rPr lang="zh-CN" altLang="en-US" smtClean="0"/>
              <a:t>视图。</a:t>
            </a:r>
          </a:p>
          <a:p>
            <a:pPr eaLnBrk="1" hangingPunct="1">
              <a:buFont typeface="Wingdings" pitchFamily="2" charset="2"/>
              <a:buNone/>
            </a:pPr>
            <a:r>
              <a:rPr lang="zh-CN" altLang="en-US" smtClean="0"/>
              <a:t>   </a:t>
            </a:r>
            <a:r>
              <a:rPr lang="en-US" altLang="zh-CN" smtClean="0"/>
              <a:t>[Quidway-ospf-1] area </a:t>
            </a:r>
            <a:r>
              <a:rPr lang="en-US" altLang="zh-CN" smtClean="0">
                <a:solidFill>
                  <a:srgbClr val="CC0000"/>
                </a:solidFill>
              </a:rPr>
              <a:t>0</a:t>
            </a:r>
          </a:p>
          <a:p>
            <a:pPr eaLnBrk="1" hangingPunct="1">
              <a:buFont typeface="Wingdings" pitchFamily="2" charset="2"/>
              <a:buNone/>
            </a:pPr>
            <a:r>
              <a:rPr lang="en-US" altLang="zh-CN" smtClean="0"/>
              <a:t>   [Quidway-ospf-1-area-</a:t>
            </a:r>
            <a:r>
              <a:rPr lang="en-US" altLang="zh-CN" smtClean="0">
                <a:solidFill>
                  <a:srgbClr val="CC0000"/>
                </a:solidFill>
              </a:rPr>
              <a:t>0.0.0.0</a:t>
            </a:r>
            <a:r>
              <a:rPr lang="en-US" altLang="zh-CN" smtClean="0"/>
              <a:t>]</a:t>
            </a:r>
          </a:p>
          <a:p>
            <a:pPr eaLnBrk="1" hangingPunct="1">
              <a:buFont typeface="Wingdings" pitchFamily="2" charset="2"/>
              <a:buNone/>
            </a:pPr>
            <a:r>
              <a:rPr lang="en-US" altLang="zh-CN" smtClean="0"/>
              <a:t>        </a:t>
            </a:r>
            <a:r>
              <a:rPr lang="zh-CN" altLang="en-US" smtClean="0"/>
              <a:t>区域</a:t>
            </a:r>
            <a:r>
              <a:rPr lang="en-US" altLang="zh-CN" smtClean="0"/>
              <a:t>ID</a:t>
            </a:r>
            <a:r>
              <a:rPr lang="zh-CN" altLang="en-US" smtClean="0"/>
              <a:t>可以采用十进制整数或</a:t>
            </a:r>
            <a:r>
              <a:rPr lang="en-US" altLang="zh-CN" smtClean="0"/>
              <a:t>IP </a:t>
            </a:r>
            <a:r>
              <a:rPr lang="zh-CN" altLang="en-US" smtClean="0"/>
              <a:t>地址形式输入，但显示时使用</a:t>
            </a:r>
            <a:r>
              <a:rPr lang="en-US" altLang="zh-CN" smtClean="0"/>
              <a:t>IP</a:t>
            </a:r>
            <a:r>
              <a:rPr lang="zh-CN" altLang="en-US" smtClean="0"/>
              <a:t>地址形式。 </a:t>
            </a:r>
          </a:p>
        </p:txBody>
      </p:sp>
    </p:spTree>
    <p:extLst>
      <p:ext uri="{BB962C8B-B14F-4D97-AF65-F5344CB8AC3E}">
        <p14:creationId xmlns:p14="http://schemas.microsoft.com/office/powerpoint/2010/main" val="28959412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mtClean="0"/>
              <a:t>在指定网段使能</a:t>
            </a:r>
            <a:r>
              <a:rPr lang="en-US" altLang="zh-CN" smtClean="0"/>
              <a:t>OSPF</a:t>
            </a:r>
          </a:p>
        </p:txBody>
      </p:sp>
      <p:sp>
        <p:nvSpPr>
          <p:cNvPr id="28675" name="Rectangle 3"/>
          <p:cNvSpPr>
            <a:spLocks noGrp="1" noChangeArrowheads="1"/>
          </p:cNvSpPr>
          <p:nvPr>
            <p:ph type="body" idx="1"/>
          </p:nvPr>
        </p:nvSpPr>
        <p:spPr>
          <a:xfrm>
            <a:off x="457200" y="765175"/>
            <a:ext cx="8229600" cy="5472113"/>
          </a:xfrm>
        </p:spPr>
        <p:txBody>
          <a:bodyPr/>
          <a:lstStyle/>
          <a:p>
            <a:pPr eaLnBrk="1" hangingPunct="1"/>
            <a:r>
              <a:rPr lang="en-US" altLang="zh-CN" dirty="0" smtClean="0"/>
              <a:t>network </a:t>
            </a:r>
            <a:r>
              <a:rPr lang="en-US" altLang="zh-CN" i="1" dirty="0" err="1" smtClean="0"/>
              <a:t>ip</a:t>
            </a:r>
            <a:r>
              <a:rPr lang="en-US" altLang="zh-CN" i="1" dirty="0" smtClean="0"/>
              <a:t>-address wildcard-mask		</a:t>
            </a:r>
            <a:br>
              <a:rPr lang="en-US" altLang="zh-CN" i="1" dirty="0" smtClean="0"/>
            </a:br>
            <a:r>
              <a:rPr lang="en-US" altLang="zh-CN" dirty="0" smtClean="0"/>
              <a:t># </a:t>
            </a:r>
            <a:r>
              <a:rPr lang="zh-CN" altLang="en-US" dirty="0" smtClean="0"/>
              <a:t>指定网段使能</a:t>
            </a:r>
            <a:r>
              <a:rPr lang="en-US" altLang="zh-CN" dirty="0" smtClean="0"/>
              <a:t>OSPF</a:t>
            </a:r>
            <a:r>
              <a:rPr lang="zh-CN" altLang="en-US" dirty="0" smtClean="0"/>
              <a:t>协议</a:t>
            </a:r>
            <a:endParaRPr lang="zh-CN" altLang="en-US" i="1" dirty="0" smtClean="0"/>
          </a:p>
          <a:p>
            <a:pPr lvl="1" eaLnBrk="1" hangingPunct="1"/>
            <a:r>
              <a:rPr lang="en-US" altLang="zh-CN" i="1" dirty="0" err="1" smtClean="0"/>
              <a:t>ip</a:t>
            </a:r>
            <a:r>
              <a:rPr lang="en-US" altLang="zh-CN" i="1" dirty="0" smtClean="0"/>
              <a:t>-address</a:t>
            </a:r>
            <a:r>
              <a:rPr lang="zh-CN" altLang="en-US" dirty="0" smtClean="0"/>
              <a:t>：网络、子网或接口的地址</a:t>
            </a:r>
            <a:endParaRPr lang="zh-CN" altLang="en-US" i="1" dirty="0" smtClean="0"/>
          </a:p>
          <a:p>
            <a:pPr lvl="1" eaLnBrk="1" hangingPunct="1"/>
            <a:r>
              <a:rPr lang="en-US" altLang="zh-CN" i="1" dirty="0" smtClean="0"/>
              <a:t>wildcard</a:t>
            </a:r>
            <a:r>
              <a:rPr lang="zh-CN" altLang="en-US" dirty="0" smtClean="0"/>
              <a:t>：为</a:t>
            </a:r>
            <a:r>
              <a:rPr lang="en-US" altLang="zh-CN" dirty="0" smtClean="0"/>
              <a:t>IP </a:t>
            </a:r>
            <a:r>
              <a:rPr lang="zh-CN" altLang="en-US" dirty="0" smtClean="0"/>
              <a:t>地址通配符屏蔽字，类似于</a:t>
            </a:r>
            <a:r>
              <a:rPr lang="en-US" altLang="zh-CN" dirty="0" smtClean="0"/>
              <a:t>IP </a:t>
            </a:r>
            <a:r>
              <a:rPr lang="zh-CN" altLang="en-US" dirty="0" smtClean="0"/>
              <a:t>地址的掩码取反之后的形式。但是配置时，可以按照</a:t>
            </a:r>
            <a:r>
              <a:rPr lang="en-US" altLang="zh-CN" dirty="0" smtClean="0"/>
              <a:t>IP</a:t>
            </a:r>
            <a:r>
              <a:rPr lang="zh-CN" altLang="en-US" dirty="0" smtClean="0"/>
              <a:t>地址掩码的形式配置，系统会自动将其取反。</a:t>
            </a:r>
          </a:p>
          <a:p>
            <a:pPr eaLnBrk="1" hangingPunct="1"/>
            <a:r>
              <a:rPr lang="en-US" altLang="zh-CN" dirty="0" smtClean="0"/>
              <a:t>undo network </a:t>
            </a:r>
            <a:r>
              <a:rPr lang="en-US" altLang="zh-CN" i="1" dirty="0" err="1" smtClean="0"/>
              <a:t>ip</a:t>
            </a:r>
            <a:r>
              <a:rPr lang="en-US" altLang="zh-CN" i="1" dirty="0" smtClean="0"/>
              <a:t>-address wildcard-mask</a:t>
            </a:r>
            <a:r>
              <a:rPr lang="en-US" altLang="zh-CN" dirty="0" smtClean="0"/>
              <a:t>	</a:t>
            </a:r>
            <a:br>
              <a:rPr lang="en-US" altLang="zh-CN" dirty="0" smtClean="0"/>
            </a:br>
            <a:r>
              <a:rPr lang="en-US" altLang="zh-CN" dirty="0" smtClean="0"/>
              <a:t># </a:t>
            </a:r>
            <a:r>
              <a:rPr lang="zh-CN" altLang="en-US" dirty="0" smtClean="0"/>
              <a:t>取消网段运行</a:t>
            </a:r>
            <a:r>
              <a:rPr lang="en-US" altLang="zh-CN" dirty="0" smtClean="0"/>
              <a:t>OSPF</a:t>
            </a:r>
            <a:r>
              <a:rPr lang="zh-CN" altLang="en-US" dirty="0" smtClean="0"/>
              <a:t>协议</a:t>
            </a:r>
          </a:p>
          <a:p>
            <a:pPr eaLnBrk="1" hangingPunct="1"/>
            <a:r>
              <a:rPr lang="zh-CN" altLang="en-US" dirty="0" smtClean="0"/>
              <a:t>一台路由器可能同时属于不同的区域（这样的路由器称作</a:t>
            </a:r>
            <a:r>
              <a:rPr lang="en-US" altLang="zh-CN" dirty="0" smtClean="0"/>
              <a:t>ABR</a:t>
            </a:r>
            <a:r>
              <a:rPr lang="zh-CN" altLang="en-US" dirty="0" smtClean="0"/>
              <a:t>），但一个网段只能属于一个区域。</a:t>
            </a:r>
          </a:p>
        </p:txBody>
      </p:sp>
    </p:spTree>
    <p:extLst>
      <p:ext uri="{BB962C8B-B14F-4D97-AF65-F5344CB8AC3E}">
        <p14:creationId xmlns:p14="http://schemas.microsoft.com/office/powerpoint/2010/main" val="31566561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smtClean="0"/>
              <a:t>2 </a:t>
            </a:r>
            <a:r>
              <a:rPr lang="zh-CN" altLang="en-US" smtClean="0"/>
              <a:t>路由器接口</a:t>
            </a:r>
            <a:r>
              <a:rPr lang="en-US" altLang="zh-CN" smtClean="0"/>
              <a:t>-</a:t>
            </a:r>
            <a:r>
              <a:rPr lang="zh-CN" altLang="en-US" smtClean="0"/>
              <a:t>关闭</a:t>
            </a:r>
            <a:r>
              <a:rPr lang="en-US" altLang="zh-CN" smtClean="0"/>
              <a:t>/</a:t>
            </a:r>
            <a:r>
              <a:rPr lang="zh-CN" altLang="en-US" smtClean="0"/>
              <a:t>重启</a:t>
            </a:r>
            <a:r>
              <a:rPr lang="en-US" altLang="zh-CN" smtClean="0"/>
              <a:t>/</a:t>
            </a:r>
            <a:r>
              <a:rPr lang="zh-CN" altLang="en-US" smtClean="0"/>
              <a:t>复位接口</a:t>
            </a:r>
            <a:endParaRPr lang="en-US" altLang="zh-CN" smtClean="0"/>
          </a:p>
        </p:txBody>
      </p:sp>
      <p:sp>
        <p:nvSpPr>
          <p:cNvPr id="13315" name="Rectangle 3"/>
          <p:cNvSpPr>
            <a:spLocks noGrp="1" noChangeArrowheads="1"/>
          </p:cNvSpPr>
          <p:nvPr>
            <p:ph type="body" idx="1"/>
          </p:nvPr>
        </p:nvSpPr>
        <p:spPr>
          <a:xfrm>
            <a:off x="457200" y="765175"/>
            <a:ext cx="8229600" cy="5449888"/>
          </a:xfrm>
        </p:spPr>
        <p:txBody>
          <a:bodyPr/>
          <a:lstStyle/>
          <a:p>
            <a:pPr eaLnBrk="1" hangingPunct="1">
              <a:lnSpc>
                <a:spcPct val="100000"/>
              </a:lnSpc>
            </a:pPr>
            <a:r>
              <a:rPr lang="en-US" altLang="zh-CN" smtClean="0"/>
              <a:t>shutdown						</a:t>
            </a:r>
            <a:br>
              <a:rPr lang="en-US" altLang="zh-CN" smtClean="0"/>
            </a:br>
            <a:r>
              <a:rPr lang="en-US" altLang="zh-CN" smtClean="0"/>
              <a:t># </a:t>
            </a:r>
            <a:r>
              <a:rPr lang="zh-CN" altLang="en-US" smtClean="0"/>
              <a:t>接口视图下使用此命令，关闭接口</a:t>
            </a:r>
          </a:p>
          <a:p>
            <a:pPr eaLnBrk="1" hangingPunct="1">
              <a:lnSpc>
                <a:spcPct val="100000"/>
              </a:lnSpc>
            </a:pPr>
            <a:r>
              <a:rPr lang="en-US" altLang="zh-CN" smtClean="0"/>
              <a:t>undo shutdown					</a:t>
            </a:r>
            <a:br>
              <a:rPr lang="en-US" altLang="zh-CN" smtClean="0"/>
            </a:br>
            <a:r>
              <a:rPr lang="en-US" altLang="zh-CN" smtClean="0"/>
              <a:t># </a:t>
            </a:r>
            <a:r>
              <a:rPr lang="zh-CN" altLang="en-US" smtClean="0"/>
              <a:t>接口视图下使用此命令，重启接口 </a:t>
            </a:r>
          </a:p>
          <a:p>
            <a:pPr eaLnBrk="1" hangingPunct="1">
              <a:lnSpc>
                <a:spcPct val="100000"/>
              </a:lnSpc>
            </a:pPr>
            <a:r>
              <a:rPr lang="en-US" altLang="zh-CN" smtClean="0"/>
              <a:t>restart</a:t>
            </a:r>
            <a:br>
              <a:rPr lang="en-US" altLang="zh-CN" smtClean="0"/>
            </a:br>
            <a:r>
              <a:rPr lang="en-US" altLang="zh-CN" smtClean="0"/>
              <a:t>#  </a:t>
            </a:r>
            <a:r>
              <a:rPr lang="zh-CN" altLang="en-US" smtClean="0"/>
              <a:t>由于在某些特殊情况下，如修改接口的工作参数时，改动不能立即生效，需要关闭和重启接口后才能生效。</a:t>
            </a:r>
            <a:r>
              <a:rPr lang="en-US" altLang="zh-CN" smtClean="0"/>
              <a:t>restart </a:t>
            </a:r>
            <a:r>
              <a:rPr lang="zh-CN" altLang="en-US" smtClean="0"/>
              <a:t>命令相当于连续执行</a:t>
            </a:r>
            <a:r>
              <a:rPr lang="en-US" altLang="zh-CN" smtClean="0"/>
              <a:t>shutdown </a:t>
            </a:r>
            <a:r>
              <a:rPr lang="zh-CN" altLang="en-US" smtClean="0"/>
              <a:t>和</a:t>
            </a:r>
            <a:r>
              <a:rPr lang="en-US" altLang="zh-CN" smtClean="0"/>
              <a:t>undo shutdown </a:t>
            </a:r>
            <a:r>
              <a:rPr lang="zh-CN" altLang="en-US" smtClean="0"/>
              <a:t>两条命令，在远程管理的情况下可以保证既复位了管理接口，又保证远程管理不被中断。 </a:t>
            </a:r>
          </a:p>
        </p:txBody>
      </p:sp>
    </p:spTree>
    <p:extLst>
      <p:ext uri="{BB962C8B-B14F-4D97-AF65-F5344CB8AC3E}">
        <p14:creationId xmlns:p14="http://schemas.microsoft.com/office/powerpoint/2010/main" val="272477281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endParaRPr lang="zh-CN" altLang="zh-CN"/>
          </a:p>
        </p:txBody>
      </p:sp>
      <p:sp>
        <p:nvSpPr>
          <p:cNvPr id="382979" name="Rectangle 3"/>
          <p:cNvSpPr>
            <a:spLocks noGrp="1" noChangeArrowheads="1"/>
          </p:cNvSpPr>
          <p:nvPr>
            <p:ph type="body" idx="1"/>
          </p:nvPr>
        </p:nvSpPr>
        <p:spPr>
          <a:xfrm>
            <a:off x="473720" y="1196975"/>
            <a:ext cx="8229600" cy="1800225"/>
          </a:xfrm>
        </p:spPr>
        <p:txBody>
          <a:bodyPr/>
          <a:lstStyle/>
          <a:p>
            <a:pPr>
              <a:lnSpc>
                <a:spcPct val="100000"/>
              </a:lnSpc>
            </a:pPr>
            <a:r>
              <a:rPr lang="zh-CN" altLang="en-US" dirty="0"/>
              <a:t>例：</a:t>
            </a:r>
            <a:r>
              <a:rPr lang="en-US" altLang="zh-CN" dirty="0" err="1"/>
              <a:t>RouterA</a:t>
            </a:r>
            <a:r>
              <a:rPr lang="zh-CN" altLang="en-US" dirty="0"/>
              <a:t>与</a:t>
            </a:r>
            <a:r>
              <a:rPr lang="en-US" altLang="zh-CN" dirty="0" err="1"/>
              <a:t>RouterB</a:t>
            </a:r>
            <a:r>
              <a:rPr lang="zh-CN" altLang="en-US" dirty="0"/>
              <a:t>通过串口相连，</a:t>
            </a:r>
            <a:r>
              <a:rPr lang="en-US" altLang="zh-CN" dirty="0" err="1"/>
              <a:t>RouterB</a:t>
            </a:r>
            <a:r>
              <a:rPr lang="zh-CN" altLang="en-US" dirty="0"/>
              <a:t>与</a:t>
            </a:r>
            <a:r>
              <a:rPr lang="en-US" altLang="zh-CN" dirty="0" err="1"/>
              <a:t>RouterC</a:t>
            </a:r>
            <a:r>
              <a:rPr lang="zh-CN" altLang="en-US" dirty="0"/>
              <a:t>通过以太网口相连；</a:t>
            </a:r>
            <a:r>
              <a:rPr lang="en-US" altLang="zh-CN" dirty="0" err="1"/>
              <a:t>RouterA</a:t>
            </a:r>
            <a:r>
              <a:rPr lang="zh-CN" altLang="en-US" dirty="0"/>
              <a:t>属于</a:t>
            </a:r>
            <a:r>
              <a:rPr lang="en-US" altLang="zh-CN" dirty="0"/>
              <a:t>area0</a:t>
            </a:r>
            <a:r>
              <a:rPr lang="zh-CN" altLang="en-US" dirty="0"/>
              <a:t>，</a:t>
            </a:r>
            <a:r>
              <a:rPr lang="en-US" altLang="zh-CN" dirty="0" err="1"/>
              <a:t>RouterC</a:t>
            </a:r>
            <a:r>
              <a:rPr lang="en-US" altLang="zh-CN" dirty="0"/>
              <a:t> </a:t>
            </a:r>
            <a:r>
              <a:rPr lang="zh-CN" altLang="en-US" dirty="0"/>
              <a:t>属于</a:t>
            </a:r>
            <a:r>
              <a:rPr lang="en-US" altLang="zh-CN" dirty="0"/>
              <a:t>area1</a:t>
            </a:r>
            <a:r>
              <a:rPr lang="zh-CN" altLang="en-US" dirty="0"/>
              <a:t>，</a:t>
            </a:r>
            <a:r>
              <a:rPr lang="en-US" altLang="zh-CN" dirty="0" err="1"/>
              <a:t>RouterB</a:t>
            </a:r>
            <a:r>
              <a:rPr lang="en-US" altLang="zh-CN" dirty="0"/>
              <a:t> </a:t>
            </a:r>
            <a:r>
              <a:rPr lang="zh-CN" altLang="en-US" dirty="0"/>
              <a:t>同时属于</a:t>
            </a:r>
            <a:r>
              <a:rPr lang="en-US" altLang="zh-CN" dirty="0"/>
              <a:t>area0 </a:t>
            </a:r>
            <a:r>
              <a:rPr lang="zh-CN" altLang="en-US" dirty="0"/>
              <a:t>和</a:t>
            </a:r>
            <a:r>
              <a:rPr lang="en-US" altLang="zh-CN" dirty="0"/>
              <a:t>area1</a:t>
            </a:r>
            <a:r>
              <a:rPr lang="zh-CN" altLang="en-US" dirty="0"/>
              <a:t>。 </a:t>
            </a:r>
          </a:p>
        </p:txBody>
      </p:sp>
      <p:pic>
        <p:nvPicPr>
          <p:cNvPr id="382983" name="Picture 7" descr="p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997200"/>
            <a:ext cx="7750175" cy="248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6511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3" name="Rectangle 3"/>
          <p:cNvSpPr>
            <a:spLocks noGrp="1" noChangeArrowheads="1"/>
          </p:cNvSpPr>
          <p:nvPr>
            <p:ph type="body" idx="1"/>
          </p:nvPr>
        </p:nvSpPr>
        <p:spPr>
          <a:xfrm>
            <a:off x="395536" y="476672"/>
            <a:ext cx="8229600" cy="5195887"/>
          </a:xfrm>
        </p:spPr>
        <p:txBody>
          <a:bodyPr/>
          <a:lstStyle/>
          <a:p>
            <a:pPr>
              <a:lnSpc>
                <a:spcPct val="90000"/>
              </a:lnSpc>
            </a:pPr>
            <a:r>
              <a:rPr lang="zh-CN" altLang="en-US" sz="2400" dirty="0"/>
              <a:t>配置</a:t>
            </a:r>
            <a:r>
              <a:rPr lang="en-US" altLang="zh-CN" sz="2400" dirty="0" err="1"/>
              <a:t>RouterA</a:t>
            </a:r>
            <a:endParaRPr lang="en-US" altLang="zh-CN" sz="2400" dirty="0"/>
          </a:p>
          <a:p>
            <a:pPr lvl="1">
              <a:lnSpc>
                <a:spcPct val="90000"/>
              </a:lnSpc>
              <a:buFont typeface="Wingdings" panose="05000000000000000000" pitchFamily="2" charset="2"/>
              <a:buNone/>
            </a:pPr>
            <a:r>
              <a:rPr lang="en-US" altLang="zh-CN" sz="1800" dirty="0"/>
              <a:t>&lt;</a:t>
            </a:r>
            <a:r>
              <a:rPr lang="en-US" altLang="zh-CN" sz="1800" dirty="0" err="1"/>
              <a:t>Quidway</a:t>
            </a:r>
            <a:r>
              <a:rPr lang="en-US" altLang="zh-CN" sz="1800" dirty="0"/>
              <a:t>&gt; system-view</a:t>
            </a:r>
          </a:p>
          <a:p>
            <a:pPr lvl="1">
              <a:lnSpc>
                <a:spcPct val="90000"/>
              </a:lnSpc>
              <a:buFont typeface="Wingdings" panose="05000000000000000000" pitchFamily="2" charset="2"/>
              <a:buNone/>
            </a:pPr>
            <a:r>
              <a:rPr lang="en-US" altLang="zh-CN" sz="1800" dirty="0"/>
              <a:t># router id</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router id 1.1.1.1</a:t>
            </a:r>
          </a:p>
          <a:p>
            <a:pPr lvl="1">
              <a:lnSpc>
                <a:spcPct val="90000"/>
              </a:lnSpc>
              <a:buFont typeface="Wingdings" panose="05000000000000000000" pitchFamily="2" charset="2"/>
              <a:buNone/>
            </a:pPr>
            <a:r>
              <a:rPr lang="en-US" altLang="zh-CN" sz="1800" dirty="0"/>
              <a:t># </a:t>
            </a:r>
            <a:r>
              <a:rPr lang="en-US" altLang="zh-CN" sz="1800" dirty="0" err="1"/>
              <a:t>ip</a:t>
            </a:r>
            <a:r>
              <a:rPr lang="en-US" altLang="zh-CN" sz="1800" dirty="0"/>
              <a:t> address</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interface serial1/0</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-serial1/0] </a:t>
            </a:r>
            <a:r>
              <a:rPr lang="en-US" altLang="zh-CN" sz="1800" dirty="0" err="1"/>
              <a:t>ip</a:t>
            </a:r>
            <a:r>
              <a:rPr lang="en-US" altLang="zh-CN" sz="1800" dirty="0"/>
              <a:t> address 10.0.0.1 </a:t>
            </a:r>
            <a:r>
              <a:rPr lang="en-US" altLang="zh-CN" sz="1800" dirty="0">
                <a:solidFill>
                  <a:srgbClr val="CC0000"/>
                </a:solidFill>
              </a:rPr>
              <a:t>255.0.0.0</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-serial1/0] interface ethernet0/0</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a:t>
            </a:r>
            <a:r>
              <a:rPr lang="en-US" altLang="zh-CN" sz="1800" dirty="0" err="1"/>
              <a:t>ethernet</a:t>
            </a:r>
            <a:r>
              <a:rPr lang="en-US" altLang="zh-CN" sz="1800" dirty="0"/>
              <a:t> 0/0] </a:t>
            </a:r>
            <a:r>
              <a:rPr lang="en-US" altLang="zh-CN" sz="1800" dirty="0" err="1"/>
              <a:t>ip</a:t>
            </a:r>
            <a:r>
              <a:rPr lang="en-US" altLang="zh-CN" sz="1800" dirty="0"/>
              <a:t> address 20.0.0.1 255.0.0.0</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 </a:t>
            </a:r>
            <a:r>
              <a:rPr lang="en-US" altLang="zh-CN" sz="1800" dirty="0" err="1"/>
              <a:t>ethernet</a:t>
            </a:r>
            <a:r>
              <a:rPr lang="en-US" altLang="zh-CN" sz="1800" dirty="0"/>
              <a:t> 0/0] interface ethernet0/1</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 </a:t>
            </a:r>
            <a:r>
              <a:rPr lang="en-US" altLang="zh-CN" sz="1800" dirty="0" err="1"/>
              <a:t>ethernet</a:t>
            </a:r>
            <a:r>
              <a:rPr lang="en-US" altLang="zh-CN" sz="1800" dirty="0"/>
              <a:t> 0/1] </a:t>
            </a:r>
            <a:r>
              <a:rPr lang="en-US" altLang="zh-CN" sz="1800" dirty="0" err="1"/>
              <a:t>ip</a:t>
            </a:r>
            <a:r>
              <a:rPr lang="en-US" altLang="zh-CN" sz="1800" dirty="0"/>
              <a:t> address 30.0.0.1 255.0.0.0</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 </a:t>
            </a:r>
            <a:r>
              <a:rPr lang="en-US" altLang="zh-CN" sz="1800" dirty="0" err="1"/>
              <a:t>ethernet</a:t>
            </a:r>
            <a:r>
              <a:rPr lang="en-US" altLang="zh-CN" sz="1800" dirty="0"/>
              <a:t> 0/1] quit</a:t>
            </a:r>
          </a:p>
          <a:p>
            <a:pPr lvl="1">
              <a:lnSpc>
                <a:spcPct val="90000"/>
              </a:lnSpc>
              <a:buFont typeface="Wingdings" panose="05000000000000000000" pitchFamily="2" charset="2"/>
              <a:buNone/>
            </a:pPr>
            <a:r>
              <a:rPr lang="en-US" altLang="zh-CN" sz="1800" dirty="0"/>
              <a:t># </a:t>
            </a:r>
            <a:r>
              <a:rPr lang="en-US" altLang="zh-CN" sz="1800" dirty="0" err="1"/>
              <a:t>ospf</a:t>
            </a:r>
            <a:endParaRPr lang="en-US" altLang="zh-CN" sz="1800" dirty="0"/>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a:t>
            </a:r>
            <a:r>
              <a:rPr lang="en-US" altLang="zh-CN" sz="1800" dirty="0" err="1"/>
              <a:t>ospf</a:t>
            </a:r>
            <a:endParaRPr lang="en-US" altLang="zh-CN" sz="1800" dirty="0"/>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-ospf-1] area 0</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-ospf-1-area-0.0.0.0] network 10.0.0.1 </a:t>
            </a:r>
            <a:r>
              <a:rPr lang="en-US" altLang="zh-CN" sz="1800" dirty="0">
                <a:solidFill>
                  <a:srgbClr val="CC0000"/>
                </a:solidFill>
              </a:rPr>
              <a:t>0.255.255.255</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-ospf-1 -area-0.0.0.0] network 20.0.0.1 0.255.255.255</a:t>
            </a:r>
          </a:p>
          <a:p>
            <a:pPr lvl="1">
              <a:lnSpc>
                <a:spcPct val="90000"/>
              </a:lnSpc>
              <a:buFont typeface="Wingdings" panose="05000000000000000000" pitchFamily="2" charset="2"/>
              <a:buNone/>
            </a:pPr>
            <a:r>
              <a:rPr lang="en-US" altLang="zh-CN" sz="1800" dirty="0"/>
              <a:t>[</a:t>
            </a:r>
            <a:r>
              <a:rPr lang="en-US" altLang="zh-CN" sz="1800" dirty="0" err="1"/>
              <a:t>Quidway</a:t>
            </a:r>
            <a:r>
              <a:rPr lang="en-US" altLang="zh-CN" sz="1800" dirty="0"/>
              <a:t> -ospf-1 -area-0.0.0.0] network 30.0.0.1 0.255.255.255 </a:t>
            </a:r>
          </a:p>
        </p:txBody>
      </p:sp>
    </p:spTree>
    <p:extLst>
      <p:ext uri="{BB962C8B-B14F-4D97-AF65-F5344CB8AC3E}">
        <p14:creationId xmlns:p14="http://schemas.microsoft.com/office/powerpoint/2010/main" val="39052360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Rectangle 3"/>
          <p:cNvSpPr>
            <a:spLocks noGrp="1" noChangeArrowheads="1"/>
          </p:cNvSpPr>
          <p:nvPr>
            <p:ph type="body" idx="1"/>
          </p:nvPr>
        </p:nvSpPr>
        <p:spPr>
          <a:xfrm>
            <a:off x="467544" y="260648"/>
            <a:ext cx="8229600" cy="5195887"/>
          </a:xfrm>
        </p:spPr>
        <p:txBody>
          <a:bodyPr/>
          <a:lstStyle/>
          <a:p>
            <a:r>
              <a:rPr lang="zh-CN" altLang="en-US" dirty="0"/>
              <a:t>配置</a:t>
            </a:r>
            <a:r>
              <a:rPr lang="en-US" altLang="zh-CN" dirty="0" err="1"/>
              <a:t>RouterB</a:t>
            </a:r>
            <a:endParaRPr lang="en-US" altLang="zh-CN" dirty="0"/>
          </a:p>
          <a:p>
            <a:pPr lvl="1">
              <a:buFont typeface="Wingdings" panose="05000000000000000000" pitchFamily="2" charset="2"/>
              <a:buNone/>
            </a:pPr>
            <a:r>
              <a:rPr lang="en-US" altLang="zh-CN" sz="1800" dirty="0"/>
              <a:t>&lt; </a:t>
            </a:r>
            <a:r>
              <a:rPr lang="en-US" altLang="zh-CN" sz="1800" dirty="0" err="1"/>
              <a:t>Quidway</a:t>
            </a:r>
            <a:r>
              <a:rPr lang="en-US" altLang="zh-CN" sz="1800" dirty="0"/>
              <a:t> &gt; system-view</a:t>
            </a:r>
          </a:p>
          <a:p>
            <a:pPr lvl="1">
              <a:buFont typeface="Wingdings" panose="05000000000000000000" pitchFamily="2" charset="2"/>
              <a:buNone/>
            </a:pPr>
            <a:r>
              <a:rPr lang="en-US" altLang="zh-CN" sz="1800" dirty="0"/>
              <a:t>[</a:t>
            </a:r>
            <a:r>
              <a:rPr lang="en-US" altLang="zh-CN" sz="1800" dirty="0" err="1"/>
              <a:t>Quidway</a:t>
            </a:r>
            <a:r>
              <a:rPr lang="en-US" altLang="zh-CN" sz="1800" dirty="0"/>
              <a:t>] router id 2.2.2.2</a:t>
            </a:r>
          </a:p>
          <a:p>
            <a:pPr lvl="1">
              <a:buFont typeface="Wingdings" panose="05000000000000000000" pitchFamily="2" charset="2"/>
              <a:buNone/>
            </a:pPr>
            <a:r>
              <a:rPr lang="en-US" altLang="zh-CN" sz="1800" dirty="0"/>
              <a:t>[</a:t>
            </a:r>
            <a:r>
              <a:rPr lang="en-US" altLang="zh-CN" sz="1800" dirty="0" err="1"/>
              <a:t>Quidway</a:t>
            </a:r>
            <a:r>
              <a:rPr lang="en-US" altLang="zh-CN" sz="1800" dirty="0"/>
              <a:t>] internet serial1/0</a:t>
            </a:r>
          </a:p>
          <a:p>
            <a:pPr lvl="1">
              <a:buFont typeface="Wingdings" panose="05000000000000000000" pitchFamily="2" charset="2"/>
              <a:buNone/>
            </a:pPr>
            <a:r>
              <a:rPr lang="en-US" altLang="zh-CN" sz="1800" dirty="0"/>
              <a:t>[</a:t>
            </a:r>
            <a:r>
              <a:rPr lang="en-US" altLang="zh-CN" sz="1800" dirty="0" err="1"/>
              <a:t>Quidway</a:t>
            </a:r>
            <a:r>
              <a:rPr lang="en-US" altLang="zh-CN" sz="1800" dirty="0"/>
              <a:t> –serial1/0] </a:t>
            </a:r>
            <a:r>
              <a:rPr lang="en-US" altLang="zh-CN" sz="1800" dirty="0" err="1"/>
              <a:t>ip</a:t>
            </a:r>
            <a:r>
              <a:rPr lang="en-US" altLang="zh-CN" sz="1800" dirty="0"/>
              <a:t> address 10.0.0.2 255.0.0.0</a:t>
            </a:r>
          </a:p>
          <a:p>
            <a:pPr lvl="1">
              <a:buFont typeface="Wingdings" panose="05000000000000000000" pitchFamily="2" charset="2"/>
              <a:buNone/>
            </a:pPr>
            <a:r>
              <a:rPr lang="en-US" altLang="zh-CN" sz="1800" dirty="0"/>
              <a:t>[</a:t>
            </a:r>
            <a:r>
              <a:rPr lang="en-US" altLang="zh-CN" sz="1800" dirty="0" err="1"/>
              <a:t>Quidway</a:t>
            </a:r>
            <a:r>
              <a:rPr lang="en-US" altLang="zh-CN" sz="1800" dirty="0"/>
              <a:t> –serial1/0] interface </a:t>
            </a:r>
            <a:r>
              <a:rPr lang="en-US" altLang="zh-CN" sz="1800" dirty="0" err="1"/>
              <a:t>ethernet</a:t>
            </a:r>
            <a:r>
              <a:rPr lang="en-US" altLang="zh-CN" sz="1800" dirty="0"/>
              <a:t> 0/0</a:t>
            </a:r>
          </a:p>
          <a:p>
            <a:pPr lvl="1">
              <a:buFont typeface="Wingdings" panose="05000000000000000000" pitchFamily="2" charset="2"/>
              <a:buNone/>
            </a:pPr>
            <a:r>
              <a:rPr lang="en-US" altLang="zh-CN" sz="1800" dirty="0"/>
              <a:t>[</a:t>
            </a:r>
            <a:r>
              <a:rPr lang="en-US" altLang="zh-CN" sz="1800" dirty="0" err="1"/>
              <a:t>Quidway</a:t>
            </a:r>
            <a:r>
              <a:rPr lang="en-US" altLang="zh-CN" sz="1800" dirty="0"/>
              <a:t> -</a:t>
            </a:r>
            <a:r>
              <a:rPr lang="en-US" altLang="zh-CN" sz="1800" dirty="0" err="1"/>
              <a:t>ethernet</a:t>
            </a:r>
            <a:r>
              <a:rPr lang="en-US" altLang="zh-CN" sz="1800" dirty="0"/>
              <a:t> 0/0] </a:t>
            </a:r>
            <a:r>
              <a:rPr lang="en-US" altLang="zh-CN" sz="1800" dirty="0" err="1"/>
              <a:t>ip</a:t>
            </a:r>
            <a:r>
              <a:rPr lang="en-US" altLang="zh-CN" sz="1800" dirty="0"/>
              <a:t> address 40.0.0.1 255.0.0.0</a:t>
            </a:r>
          </a:p>
          <a:p>
            <a:pPr lvl="1">
              <a:buFont typeface="Wingdings" panose="05000000000000000000" pitchFamily="2" charset="2"/>
              <a:buNone/>
            </a:pPr>
            <a:r>
              <a:rPr lang="en-US" altLang="zh-CN" sz="1800" dirty="0"/>
              <a:t>[</a:t>
            </a:r>
            <a:r>
              <a:rPr lang="en-US" altLang="zh-CN" sz="1800" dirty="0" err="1"/>
              <a:t>Quidway</a:t>
            </a:r>
            <a:r>
              <a:rPr lang="en-US" altLang="zh-CN" sz="1800" dirty="0"/>
              <a:t> -</a:t>
            </a:r>
            <a:r>
              <a:rPr lang="en-US" altLang="zh-CN" sz="1800" dirty="0" err="1"/>
              <a:t>ethernet</a:t>
            </a:r>
            <a:r>
              <a:rPr lang="en-US" altLang="zh-CN" sz="1800" dirty="0"/>
              <a:t> 0/0] quit</a:t>
            </a:r>
          </a:p>
          <a:p>
            <a:pPr lvl="1">
              <a:buFont typeface="Wingdings" panose="05000000000000000000" pitchFamily="2" charset="2"/>
              <a:buNone/>
            </a:pPr>
            <a:r>
              <a:rPr lang="en-US" altLang="zh-CN" sz="1800" dirty="0"/>
              <a:t>[</a:t>
            </a:r>
            <a:r>
              <a:rPr lang="en-US" altLang="zh-CN" sz="1800" dirty="0" err="1"/>
              <a:t>Quidway</a:t>
            </a:r>
            <a:r>
              <a:rPr lang="en-US" altLang="zh-CN" sz="1800" dirty="0"/>
              <a:t>] </a:t>
            </a:r>
            <a:r>
              <a:rPr lang="en-US" altLang="zh-CN" sz="1800" dirty="0" err="1"/>
              <a:t>ospf</a:t>
            </a:r>
            <a:endParaRPr lang="en-US" altLang="zh-CN" sz="1800" dirty="0"/>
          </a:p>
          <a:p>
            <a:pPr lvl="1">
              <a:buFont typeface="Wingdings" panose="05000000000000000000" pitchFamily="2" charset="2"/>
              <a:buNone/>
            </a:pPr>
            <a:r>
              <a:rPr lang="en-US" altLang="zh-CN" sz="1800" dirty="0"/>
              <a:t>[</a:t>
            </a:r>
            <a:r>
              <a:rPr lang="en-US" altLang="zh-CN" sz="1800" dirty="0" err="1"/>
              <a:t>Quidway</a:t>
            </a:r>
            <a:r>
              <a:rPr lang="en-US" altLang="zh-CN" sz="1800" dirty="0"/>
              <a:t> -ospf-1] area 0</a:t>
            </a:r>
          </a:p>
          <a:p>
            <a:pPr lvl="1">
              <a:buFont typeface="Wingdings" panose="05000000000000000000" pitchFamily="2" charset="2"/>
              <a:buNone/>
            </a:pPr>
            <a:r>
              <a:rPr lang="en-US" altLang="zh-CN" sz="1800" dirty="0"/>
              <a:t>[</a:t>
            </a:r>
            <a:r>
              <a:rPr lang="en-US" altLang="zh-CN" sz="1800" dirty="0" err="1"/>
              <a:t>Quidway</a:t>
            </a:r>
            <a:r>
              <a:rPr lang="en-US" altLang="zh-CN" sz="1800" dirty="0"/>
              <a:t> -ospf-1-area-0.0.0.0] network 10.0.0.2 0.255.255.255</a:t>
            </a:r>
          </a:p>
          <a:p>
            <a:pPr lvl="1">
              <a:buFont typeface="Wingdings" panose="05000000000000000000" pitchFamily="2" charset="2"/>
              <a:buNone/>
            </a:pPr>
            <a:r>
              <a:rPr lang="en-US" altLang="zh-CN" sz="1800" dirty="0"/>
              <a:t>[</a:t>
            </a:r>
            <a:r>
              <a:rPr lang="en-US" altLang="zh-CN" sz="1800" dirty="0" err="1"/>
              <a:t>Quidway</a:t>
            </a:r>
            <a:r>
              <a:rPr lang="en-US" altLang="zh-CN" sz="1800" dirty="0"/>
              <a:t> -ospf-1-area-0.0.0.0] area 1</a:t>
            </a:r>
          </a:p>
          <a:p>
            <a:pPr lvl="1">
              <a:buFont typeface="Wingdings" panose="05000000000000000000" pitchFamily="2" charset="2"/>
              <a:buNone/>
            </a:pPr>
            <a:r>
              <a:rPr lang="en-US" altLang="zh-CN" sz="1800" dirty="0"/>
              <a:t>[</a:t>
            </a:r>
            <a:r>
              <a:rPr lang="en-US" altLang="zh-CN" sz="1800" dirty="0" err="1"/>
              <a:t>Quidway</a:t>
            </a:r>
            <a:r>
              <a:rPr lang="en-US" altLang="zh-CN" sz="1800" dirty="0"/>
              <a:t> -ospf-1-area-0.0.0.1] network 40.0.0.1 0.255.255.255 </a:t>
            </a:r>
          </a:p>
        </p:txBody>
      </p:sp>
    </p:spTree>
    <p:extLst>
      <p:ext uri="{BB962C8B-B14F-4D97-AF65-F5344CB8AC3E}">
        <p14:creationId xmlns:p14="http://schemas.microsoft.com/office/powerpoint/2010/main" val="9307572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1" name="Rectangle 3"/>
          <p:cNvSpPr>
            <a:spLocks noGrp="1" noChangeArrowheads="1"/>
          </p:cNvSpPr>
          <p:nvPr>
            <p:ph type="body" idx="1"/>
          </p:nvPr>
        </p:nvSpPr>
        <p:spPr>
          <a:xfrm>
            <a:off x="467544" y="404664"/>
            <a:ext cx="8229600" cy="5195887"/>
          </a:xfrm>
        </p:spPr>
        <p:txBody>
          <a:bodyPr/>
          <a:lstStyle/>
          <a:p>
            <a:r>
              <a:rPr lang="zh-CN" altLang="en-US" dirty="0"/>
              <a:t>配置</a:t>
            </a:r>
            <a:r>
              <a:rPr lang="en-US" altLang="zh-CN" dirty="0" err="1"/>
              <a:t>RouterC</a:t>
            </a:r>
            <a:endParaRPr lang="en-US" altLang="zh-CN" dirty="0"/>
          </a:p>
          <a:p>
            <a:pPr lvl="1">
              <a:buFont typeface="Wingdings" panose="05000000000000000000" pitchFamily="2" charset="2"/>
              <a:buNone/>
            </a:pPr>
            <a:r>
              <a:rPr lang="en-US" altLang="zh-CN" sz="2000" dirty="0"/>
              <a:t>&lt; </a:t>
            </a:r>
            <a:r>
              <a:rPr lang="en-US" altLang="zh-CN" sz="2000" dirty="0" err="1"/>
              <a:t>Quidway</a:t>
            </a:r>
            <a:r>
              <a:rPr lang="en-US" altLang="zh-CN" sz="2000" dirty="0"/>
              <a:t> &gt; system-view</a:t>
            </a:r>
          </a:p>
          <a:p>
            <a:pPr lvl="1">
              <a:buFont typeface="Wingdings" panose="05000000000000000000" pitchFamily="2" charset="2"/>
              <a:buNone/>
            </a:pPr>
            <a:r>
              <a:rPr lang="en-US" altLang="zh-CN" sz="2000" dirty="0"/>
              <a:t>[</a:t>
            </a:r>
            <a:r>
              <a:rPr lang="en-US" altLang="zh-CN" sz="2000" dirty="0" err="1"/>
              <a:t>Quidway</a:t>
            </a:r>
            <a:r>
              <a:rPr lang="en-US" altLang="zh-CN" sz="2000" dirty="0"/>
              <a:t>] router id 3.3.3.3</a:t>
            </a:r>
          </a:p>
          <a:p>
            <a:pPr lvl="1">
              <a:buFont typeface="Wingdings" panose="05000000000000000000" pitchFamily="2" charset="2"/>
              <a:buNone/>
            </a:pPr>
            <a:r>
              <a:rPr lang="en-US" altLang="zh-CN" sz="2000" dirty="0"/>
              <a:t>[</a:t>
            </a:r>
            <a:r>
              <a:rPr lang="en-US" altLang="zh-CN" sz="2000" dirty="0" err="1"/>
              <a:t>Quidway</a:t>
            </a:r>
            <a:r>
              <a:rPr lang="en-US" altLang="zh-CN" sz="2000" dirty="0"/>
              <a:t>] interface </a:t>
            </a:r>
            <a:r>
              <a:rPr lang="en-US" altLang="zh-CN" sz="2000" dirty="0" err="1"/>
              <a:t>ethernet</a:t>
            </a:r>
            <a:r>
              <a:rPr lang="en-US" altLang="zh-CN" sz="2000" dirty="0"/>
              <a:t> 0/0</a:t>
            </a:r>
          </a:p>
          <a:p>
            <a:pPr lvl="1">
              <a:buFont typeface="Wingdings" panose="05000000000000000000" pitchFamily="2" charset="2"/>
              <a:buNone/>
            </a:pPr>
            <a:r>
              <a:rPr lang="en-US" altLang="zh-CN" sz="2000" dirty="0"/>
              <a:t>[</a:t>
            </a:r>
            <a:r>
              <a:rPr lang="en-US" altLang="zh-CN" sz="2000" dirty="0" err="1"/>
              <a:t>Quidway</a:t>
            </a:r>
            <a:r>
              <a:rPr lang="en-US" altLang="zh-CN" sz="2000" dirty="0"/>
              <a:t> -</a:t>
            </a:r>
            <a:r>
              <a:rPr lang="en-US" altLang="zh-CN" sz="2000" dirty="0" err="1"/>
              <a:t>ethernet</a:t>
            </a:r>
            <a:r>
              <a:rPr lang="en-US" altLang="zh-CN" sz="2000" dirty="0"/>
              <a:t> 0/0] </a:t>
            </a:r>
            <a:r>
              <a:rPr lang="en-US" altLang="zh-CN" sz="2000" dirty="0" err="1"/>
              <a:t>ip</a:t>
            </a:r>
            <a:r>
              <a:rPr lang="en-US" altLang="zh-CN" sz="2000" dirty="0"/>
              <a:t> address 40.0.0.2 255.0.0.0</a:t>
            </a:r>
          </a:p>
          <a:p>
            <a:pPr lvl="1">
              <a:buFont typeface="Wingdings" panose="05000000000000000000" pitchFamily="2" charset="2"/>
              <a:buNone/>
            </a:pPr>
            <a:r>
              <a:rPr lang="en-US" altLang="zh-CN" sz="2000" dirty="0"/>
              <a:t>[</a:t>
            </a:r>
            <a:r>
              <a:rPr lang="en-US" altLang="zh-CN" sz="2000" dirty="0" err="1"/>
              <a:t>Quidway</a:t>
            </a:r>
            <a:r>
              <a:rPr lang="en-US" altLang="zh-CN" sz="2000" dirty="0"/>
              <a:t> -</a:t>
            </a:r>
            <a:r>
              <a:rPr lang="en-US" altLang="zh-CN" sz="2000" dirty="0" err="1"/>
              <a:t>ethernet</a:t>
            </a:r>
            <a:r>
              <a:rPr lang="en-US" altLang="zh-CN" sz="2000" dirty="0"/>
              <a:t> 0/0] quit</a:t>
            </a:r>
          </a:p>
          <a:p>
            <a:pPr lvl="1">
              <a:buFont typeface="Wingdings" panose="05000000000000000000" pitchFamily="2" charset="2"/>
              <a:buNone/>
            </a:pPr>
            <a:r>
              <a:rPr lang="en-US" altLang="zh-CN" sz="2000" dirty="0"/>
              <a:t>[</a:t>
            </a:r>
            <a:r>
              <a:rPr lang="en-US" altLang="zh-CN" sz="2000" dirty="0" err="1"/>
              <a:t>Quidway</a:t>
            </a:r>
            <a:r>
              <a:rPr lang="en-US" altLang="zh-CN" sz="2000" dirty="0"/>
              <a:t>] </a:t>
            </a:r>
            <a:r>
              <a:rPr lang="en-US" altLang="zh-CN" sz="2000" dirty="0" err="1"/>
              <a:t>ospf</a:t>
            </a:r>
            <a:endParaRPr lang="en-US" altLang="zh-CN" sz="2000" dirty="0"/>
          </a:p>
          <a:p>
            <a:pPr lvl="1">
              <a:buFont typeface="Wingdings" panose="05000000000000000000" pitchFamily="2" charset="2"/>
              <a:buNone/>
            </a:pPr>
            <a:r>
              <a:rPr lang="en-US" altLang="zh-CN" sz="2000" dirty="0"/>
              <a:t>[</a:t>
            </a:r>
            <a:r>
              <a:rPr lang="en-US" altLang="zh-CN" sz="2000" dirty="0" err="1"/>
              <a:t>Quidway</a:t>
            </a:r>
            <a:r>
              <a:rPr lang="en-US" altLang="zh-CN" sz="2000" dirty="0"/>
              <a:t> -ospf-1] area 1</a:t>
            </a:r>
          </a:p>
          <a:p>
            <a:pPr lvl="1">
              <a:buFont typeface="Wingdings" panose="05000000000000000000" pitchFamily="2" charset="2"/>
              <a:buNone/>
            </a:pPr>
            <a:r>
              <a:rPr lang="en-US" altLang="zh-CN" sz="2000" dirty="0"/>
              <a:t>[</a:t>
            </a:r>
            <a:r>
              <a:rPr lang="en-US" altLang="zh-CN" sz="2000" dirty="0" err="1"/>
              <a:t>Quidway</a:t>
            </a:r>
            <a:r>
              <a:rPr lang="en-US" altLang="zh-CN" sz="2000" dirty="0"/>
              <a:t> -ospf-1-area-0.0.0.1] network 40.0.0.2 0.255.255.255 </a:t>
            </a:r>
          </a:p>
        </p:txBody>
      </p:sp>
      <p:sp>
        <p:nvSpPr>
          <p:cNvPr id="386052" name="Text Box 4"/>
          <p:cNvSpPr txBox="1">
            <a:spLocks noChangeArrowheads="1"/>
          </p:cNvSpPr>
          <p:nvPr/>
        </p:nvSpPr>
        <p:spPr bwMode="auto">
          <a:xfrm>
            <a:off x="827584" y="5571538"/>
            <a:ext cx="5414963" cy="447675"/>
          </a:xfrm>
          <a:prstGeom prst="rect">
            <a:avLst/>
          </a:prstGeom>
          <a:noFill/>
          <a:ln>
            <a:noFill/>
          </a:ln>
          <a:effectLst/>
          <a:extLst>
            <a:ext uri="{909E8E84-426E-40DD-AFC4-6F175D3DCCD1}">
              <a14:hiddenFill xmlns:a14="http://schemas.microsoft.com/office/drawing/2010/main">
                <a:gradFill rotWithShape="0">
                  <a:gsLst>
                    <a:gs pos="0">
                      <a:srgbClr val="FFCC00"/>
                    </a:gs>
                    <a:gs pos="50000">
                      <a:srgbClr val="FFCC00">
                        <a:gamma/>
                        <a:tint val="33725"/>
                        <a:invGamma/>
                      </a:srgbClr>
                    </a:gs>
                    <a:gs pos="100000">
                      <a:srgbClr val="FFCC00"/>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56796" dir="3806097" algn="ctr" rotWithShape="0">
                    <a:srgbClr val="5F5F5F"/>
                  </a:outerShdw>
                </a:effectLst>
              </a14:hiddenEffects>
            </a:ext>
          </a:extLst>
        </p:spPr>
        <p:txBody>
          <a:bodyPr wrap="none" lIns="82550" tIns="41275" rIns="82550" bIns="41275">
            <a:spAutoFit/>
          </a:bodyPr>
          <a:lstStyle/>
          <a:p>
            <a:r>
              <a:rPr lang="zh-CN" altLang="en-US" sz="2400" b="1" dirty="0"/>
              <a:t>使用</a:t>
            </a:r>
            <a:r>
              <a:rPr lang="en-US" altLang="zh-CN" sz="2400" b="1" dirty="0"/>
              <a:t>display </a:t>
            </a:r>
            <a:r>
              <a:rPr lang="en-US" altLang="zh-CN" sz="2400" b="1" dirty="0" err="1"/>
              <a:t>ip</a:t>
            </a:r>
            <a:r>
              <a:rPr lang="en-US" altLang="zh-CN" sz="2400" b="1" dirty="0"/>
              <a:t> routing-table</a:t>
            </a:r>
            <a:r>
              <a:rPr lang="zh-CN" altLang="en-US" sz="2400" b="1" dirty="0"/>
              <a:t>命令查看</a:t>
            </a:r>
            <a:r>
              <a:rPr lang="zh-CN" altLang="en-US" dirty="0"/>
              <a:t> </a:t>
            </a:r>
          </a:p>
        </p:txBody>
      </p:sp>
    </p:spTree>
    <p:extLst>
      <p:ext uri="{BB962C8B-B14F-4D97-AF65-F5344CB8AC3E}">
        <p14:creationId xmlns:p14="http://schemas.microsoft.com/office/powerpoint/2010/main" val="27490128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en-US" altLang="zh-CN"/>
              <a:t>RIP</a:t>
            </a:r>
            <a:r>
              <a:rPr lang="zh-CN" altLang="en-US"/>
              <a:t>与</a:t>
            </a:r>
            <a:r>
              <a:rPr lang="en-US" altLang="zh-CN"/>
              <a:t>OSPF</a:t>
            </a:r>
            <a:r>
              <a:rPr lang="zh-CN" altLang="en-US"/>
              <a:t>比较</a:t>
            </a:r>
          </a:p>
        </p:txBody>
      </p:sp>
      <p:sp>
        <p:nvSpPr>
          <p:cNvPr id="357460" name="Rectangle 84"/>
          <p:cNvSpPr>
            <a:spLocks noGrp="1" noChangeArrowheads="1"/>
          </p:cNvSpPr>
          <p:nvPr>
            <p:ph type="body" idx="1"/>
          </p:nvPr>
        </p:nvSpPr>
        <p:spPr>
          <a:xfrm>
            <a:off x="107504" y="5661248"/>
            <a:ext cx="4968875" cy="458788"/>
          </a:xfrm>
        </p:spPr>
        <p:txBody>
          <a:bodyPr/>
          <a:lstStyle/>
          <a:p>
            <a:pPr lvl="1">
              <a:lnSpc>
                <a:spcPct val="100000"/>
              </a:lnSpc>
            </a:pPr>
            <a:r>
              <a:rPr lang="en-US" altLang="zh-CN" dirty="0"/>
              <a:t>RIP</a:t>
            </a:r>
            <a:r>
              <a:rPr lang="en-US" altLang="zh-CN" baseline="30000" dirty="0"/>
              <a:t>1</a:t>
            </a:r>
            <a:r>
              <a:rPr lang="zh-CN" altLang="en-US" dirty="0"/>
              <a:t>指</a:t>
            </a:r>
            <a:r>
              <a:rPr lang="en-US" altLang="zh-CN" dirty="0"/>
              <a:t>RIP Version1</a:t>
            </a:r>
          </a:p>
        </p:txBody>
      </p:sp>
      <p:graphicFrame>
        <p:nvGraphicFramePr>
          <p:cNvPr id="357461" name="Group 85"/>
          <p:cNvGraphicFramePr>
            <a:graphicFrameLocks noGrp="1"/>
          </p:cNvGraphicFramePr>
          <p:nvPr>
            <p:ph idx="4294967295"/>
            <p:extLst>
              <p:ext uri="{D42A27DB-BD31-4B8C-83A1-F6EECF244321}">
                <p14:modId xmlns:p14="http://schemas.microsoft.com/office/powerpoint/2010/main" val="4056775169"/>
              </p:ext>
            </p:extLst>
          </p:nvPr>
        </p:nvGraphicFramePr>
        <p:xfrm>
          <a:off x="395288" y="1196752"/>
          <a:ext cx="8507412" cy="4370832"/>
        </p:xfrm>
        <a:graphic>
          <a:graphicData uri="http://schemas.openxmlformats.org/drawingml/2006/table">
            <a:tbl>
              <a:tblPr/>
              <a:tblGrid>
                <a:gridCol w="3360737"/>
                <a:gridCol w="2530475"/>
                <a:gridCol w="2616200"/>
              </a:tblGrid>
              <a:tr h="136748">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特性</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RIP</a:t>
                      </a:r>
                      <a:r>
                        <a:rPr kumimoji="0" lang="en-US" altLang="zh-CN" sz="2000" b="1" i="0" u="none" strike="noStrike" cap="none" normalizeH="0" baseline="30000" smtClean="0">
                          <a:ln>
                            <a:noFill/>
                          </a:ln>
                          <a:solidFill>
                            <a:srgbClr val="000000"/>
                          </a:solidFill>
                          <a:effectLst/>
                          <a:latin typeface="Arial" panose="020B0604020202020204" pitchFamily="34" charset="0"/>
                          <a:ea typeface="华文细黑" panose="02010600040101010101" pitchFamily="2" charset="-122"/>
                        </a:rPr>
                        <a:t>1</a:t>
                      </a:r>
                      <a:endParaRPr kumimoji="0" lang="en-US" altLang="zh-CN"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endParaRP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OSPF</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算法</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距离矢量</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链路状态</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路由权值</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跳计数</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链路花费</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周期的发送更新</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是（</a:t>
                      </a:r>
                      <a:r>
                        <a:rPr kumimoji="0" lang="en-US" altLang="zh-CN"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30s</a:t>
                      </a: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否</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全部或部分路由更新</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全部</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部分</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广播或组播发送更新</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广播</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组播</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被认为无穷大的度量值</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16</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en-US" altLang="zh-CN"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16777215</a:t>
                      </a: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a:t>
                      </a:r>
                      <a:r>
                        <a:rPr kumimoji="0" lang="en-US" altLang="zh-CN"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2</a:t>
                      </a:r>
                      <a:r>
                        <a:rPr kumimoji="0" lang="en-US" altLang="zh-CN" sz="2000" b="1" i="0" u="none" strike="noStrike" cap="none" normalizeH="0" baseline="30000" smtClean="0">
                          <a:ln>
                            <a:noFill/>
                          </a:ln>
                          <a:solidFill>
                            <a:srgbClr val="000000"/>
                          </a:solidFill>
                          <a:effectLst/>
                          <a:latin typeface="Arial" panose="020B0604020202020204" pitchFamily="34" charset="0"/>
                          <a:ea typeface="华文细黑" panose="02010600040101010101" pitchFamily="2" charset="-122"/>
                        </a:rPr>
                        <a:t>24</a:t>
                      </a:r>
                      <a:r>
                        <a:rPr kumimoji="0" lang="en-US" altLang="zh-CN"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-1</a:t>
                      </a: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支持非等值负载均衡</a:t>
                      </a:r>
                    </a:p>
                  </a:txBody>
                  <a:tcPr marL="82550" marR="82550" marT="41275" marB="4127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smtClean="0">
                          <a:ln>
                            <a:noFill/>
                          </a:ln>
                          <a:solidFill>
                            <a:srgbClr val="000000"/>
                          </a:solidFill>
                          <a:effectLst/>
                          <a:latin typeface="Arial" panose="020B0604020202020204" pitchFamily="34" charset="0"/>
                          <a:ea typeface="华文细黑" panose="02010600040101010101" pitchFamily="2" charset="-122"/>
                        </a:rPr>
                        <a:t>否</a:t>
                      </a:r>
                    </a:p>
                  </a:txBody>
                  <a:tcPr marL="82550" marR="82550" marT="41275" marB="412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10000"/>
                        </a:lnSpc>
                        <a:buClr>
                          <a:schemeClr val="tx1"/>
                        </a:buClr>
                        <a:buFont typeface="Wingdings" panose="05000000000000000000" pitchFamily="2" charset="2"/>
                        <a:defRPr sz="2400" b="1">
                          <a:solidFill>
                            <a:srgbClr val="000000"/>
                          </a:solidFill>
                          <a:latin typeface="Arial" panose="020B0604020202020204" pitchFamily="34" charset="0"/>
                          <a:ea typeface="华文细黑" panose="02010600040101010101" pitchFamily="2" charset="-122"/>
                        </a:defRPr>
                      </a:lvl1pPr>
                      <a:lvl2pPr>
                        <a:lnSpc>
                          <a:spcPct val="110000"/>
                        </a:lnSpc>
                        <a:buClr>
                          <a:schemeClr val="tx1"/>
                        </a:buClr>
                        <a:buFont typeface="Wingdings" panose="05000000000000000000" pitchFamily="2" charset="2"/>
                        <a:defRPr sz="2000">
                          <a:solidFill>
                            <a:srgbClr val="000000"/>
                          </a:solidFill>
                          <a:latin typeface="Arial" panose="020B0604020202020204" pitchFamily="34" charset="0"/>
                          <a:ea typeface="华文细黑" panose="02010600040101010101" pitchFamily="2" charset="-122"/>
                        </a:defRPr>
                      </a:lvl2pPr>
                      <a:lvl3pPr>
                        <a:lnSpc>
                          <a:spcPct val="110000"/>
                        </a:lnSpc>
                        <a:buClr>
                          <a:schemeClr val="tx1"/>
                        </a:buClr>
                        <a:buFont typeface="Wingdings" panose="05000000000000000000" pitchFamily="2" charset="2"/>
                        <a:defRPr>
                          <a:solidFill>
                            <a:srgbClr val="000000"/>
                          </a:solidFill>
                          <a:latin typeface="Arial" panose="020B0604020202020204" pitchFamily="34" charset="0"/>
                          <a:ea typeface="华文细黑" panose="02010600040101010101" pitchFamily="2" charset="-122"/>
                        </a:defRPr>
                      </a:lvl3pPr>
                      <a:lvl4pPr>
                        <a:lnSpc>
                          <a:spcPct val="110000"/>
                        </a:lnSpc>
                        <a:buClr>
                          <a:schemeClr val="tx1"/>
                        </a:buClr>
                        <a:buFont typeface="Arial" panose="020B0604020202020204" pitchFamily="34" charset="0"/>
                        <a:defRPr sz="1600">
                          <a:solidFill>
                            <a:srgbClr val="000000"/>
                          </a:solidFill>
                          <a:latin typeface="Arial" panose="020B0604020202020204" pitchFamily="34" charset="0"/>
                          <a:ea typeface="华文细黑" panose="02010600040101010101" pitchFamily="2" charset="-122"/>
                        </a:defRPr>
                      </a:lvl4pPr>
                      <a:lvl5pPr>
                        <a:lnSpc>
                          <a:spcPct val="110000"/>
                        </a:lnSpc>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5pPr>
                      <a:lvl6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6pPr>
                      <a:lvl7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7pPr>
                      <a:lvl8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8pPr>
                      <a:lvl9pPr fontAlgn="base">
                        <a:lnSpc>
                          <a:spcPct val="110000"/>
                        </a:lnSpc>
                        <a:spcBef>
                          <a:spcPct val="0"/>
                        </a:spcBef>
                        <a:spcAft>
                          <a:spcPct val="0"/>
                        </a:spcAft>
                        <a:buClr>
                          <a:schemeClr val="tx1"/>
                        </a:buClr>
                        <a:buFont typeface="Wingdings" panose="05000000000000000000" pitchFamily="2" charset="2"/>
                        <a:defRPr sz="1400">
                          <a:solidFill>
                            <a:srgbClr val="000000"/>
                          </a:solidFill>
                          <a:latin typeface="Arial" panose="020B0604020202020204" pitchFamily="34" charset="0"/>
                          <a:ea typeface="华文细黑" panose="02010600040101010101" pitchFamily="2" charset="-122"/>
                        </a:defRPr>
                      </a:lvl9pPr>
                    </a:lstStyle>
                    <a:p>
                      <a:pPr marL="0" marR="0" lvl="0" indent="0" algn="l" defTabSz="914400" rtl="0" eaLnBrk="1" fontAlgn="base" latinLnBrk="0" hangingPunct="1">
                        <a:lnSpc>
                          <a:spcPct val="110000"/>
                        </a:lnSpc>
                        <a:spcBef>
                          <a:spcPct val="0"/>
                        </a:spcBef>
                        <a:spcAft>
                          <a:spcPct val="0"/>
                        </a:spcAft>
                        <a:buClr>
                          <a:schemeClr val="tx1"/>
                        </a:buClr>
                        <a:buSzTx/>
                        <a:buFont typeface="Wingdings" panose="05000000000000000000" pitchFamily="2" charset="2"/>
                        <a:buNone/>
                        <a:tabLst/>
                      </a:pPr>
                      <a:r>
                        <a:rPr kumimoji="0" lang="zh-CN" altLang="en-US" sz="2000" b="1" i="0" u="none" strike="noStrike" cap="none" normalizeH="0" baseline="0" dirty="0" smtClean="0">
                          <a:ln>
                            <a:noFill/>
                          </a:ln>
                          <a:solidFill>
                            <a:srgbClr val="000000"/>
                          </a:solidFill>
                          <a:effectLst/>
                          <a:latin typeface="Arial" panose="020B0604020202020204" pitchFamily="34" charset="0"/>
                          <a:ea typeface="华文细黑" panose="02010600040101010101" pitchFamily="2" charset="-122"/>
                        </a:rPr>
                        <a:t>否</a:t>
                      </a:r>
                    </a:p>
                  </a:txBody>
                  <a:tcPr marL="82550" marR="82550" marT="41275" marB="412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966947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t>3 </a:t>
            </a:r>
            <a:r>
              <a:rPr lang="zh-CN" altLang="en-US" smtClean="0"/>
              <a:t>路由器接口</a:t>
            </a:r>
            <a:r>
              <a:rPr lang="en-US" altLang="zh-CN" smtClean="0"/>
              <a:t>-</a:t>
            </a:r>
            <a:r>
              <a:rPr lang="zh-CN" altLang="en-US" smtClean="0"/>
              <a:t>局域网接口</a:t>
            </a:r>
            <a:endParaRPr lang="en-US" altLang="zh-CN" smtClean="0"/>
          </a:p>
        </p:txBody>
      </p:sp>
      <p:sp>
        <p:nvSpPr>
          <p:cNvPr id="14339" name="Rectangle 3"/>
          <p:cNvSpPr>
            <a:spLocks noGrp="1" noChangeArrowheads="1"/>
          </p:cNvSpPr>
          <p:nvPr>
            <p:ph type="body" idx="1"/>
          </p:nvPr>
        </p:nvSpPr>
        <p:spPr>
          <a:xfrm>
            <a:off x="457200" y="765175"/>
            <a:ext cx="8229600" cy="1663700"/>
          </a:xfrm>
        </p:spPr>
        <p:txBody>
          <a:bodyPr/>
          <a:lstStyle/>
          <a:p>
            <a:pPr eaLnBrk="1" hangingPunct="1"/>
            <a:r>
              <a:rPr lang="zh-CN" altLang="en-US" smtClean="0"/>
              <a:t>路由器的接口即指路由器系统与网络中的其它设备交换数据并相互作用的部分，其功能就是完成路由器与其它网络设备的数据交换。</a:t>
            </a:r>
          </a:p>
        </p:txBody>
      </p:sp>
      <p:sp>
        <p:nvSpPr>
          <p:cNvPr id="14340" name="Oval 4"/>
          <p:cNvSpPr>
            <a:spLocks noChangeArrowheads="1"/>
          </p:cNvSpPr>
          <p:nvPr/>
        </p:nvSpPr>
        <p:spPr bwMode="auto">
          <a:xfrm>
            <a:off x="2876550" y="2790825"/>
            <a:ext cx="2952750"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路由器接口</a:t>
            </a:r>
          </a:p>
        </p:txBody>
      </p:sp>
      <p:sp>
        <p:nvSpPr>
          <p:cNvPr id="14341" name="Oval 5"/>
          <p:cNvSpPr>
            <a:spLocks noChangeArrowheads="1"/>
          </p:cNvSpPr>
          <p:nvPr/>
        </p:nvSpPr>
        <p:spPr bwMode="auto">
          <a:xfrm>
            <a:off x="931863" y="3549650"/>
            <a:ext cx="2952750"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物理接口</a:t>
            </a:r>
          </a:p>
        </p:txBody>
      </p:sp>
      <p:sp>
        <p:nvSpPr>
          <p:cNvPr id="14342" name="Oval 6"/>
          <p:cNvSpPr>
            <a:spLocks noChangeArrowheads="1"/>
          </p:cNvSpPr>
          <p:nvPr/>
        </p:nvSpPr>
        <p:spPr bwMode="auto">
          <a:xfrm>
            <a:off x="5180013" y="3549650"/>
            <a:ext cx="2952750" cy="576263"/>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逻辑接口</a:t>
            </a:r>
          </a:p>
        </p:txBody>
      </p:sp>
      <p:sp>
        <p:nvSpPr>
          <p:cNvPr id="14343" name="Oval 7"/>
          <p:cNvSpPr>
            <a:spLocks noChangeArrowheads="1"/>
          </p:cNvSpPr>
          <p:nvPr/>
        </p:nvSpPr>
        <p:spPr bwMode="auto">
          <a:xfrm>
            <a:off x="500063" y="4557713"/>
            <a:ext cx="1871662" cy="576262"/>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局域网接口</a:t>
            </a:r>
            <a:endParaRPr lang="zh-CN" altLang="en-US"/>
          </a:p>
        </p:txBody>
      </p:sp>
      <p:sp>
        <p:nvSpPr>
          <p:cNvPr id="14344" name="Oval 8"/>
          <p:cNvSpPr>
            <a:spLocks noChangeArrowheads="1"/>
          </p:cNvSpPr>
          <p:nvPr/>
        </p:nvSpPr>
        <p:spPr bwMode="auto">
          <a:xfrm>
            <a:off x="2947988" y="4557713"/>
            <a:ext cx="1871662" cy="576262"/>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广域网接口</a:t>
            </a:r>
            <a:endParaRPr lang="zh-CN" altLang="en-US"/>
          </a:p>
        </p:txBody>
      </p:sp>
      <p:sp>
        <p:nvSpPr>
          <p:cNvPr id="14345" name="Rectangle 9"/>
          <p:cNvSpPr>
            <a:spLocks noChangeArrowheads="1"/>
          </p:cNvSpPr>
          <p:nvPr/>
        </p:nvSpPr>
        <p:spPr bwMode="auto">
          <a:xfrm>
            <a:off x="428625" y="5564188"/>
            <a:ext cx="863600" cy="720725"/>
          </a:xfrm>
          <a:prstGeom prst="rect">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以太网</a:t>
            </a:r>
          </a:p>
          <a:p>
            <a:pPr algn="ctr" eaLnBrk="1" hangingPunct="1"/>
            <a:r>
              <a:rPr lang="zh-CN" altLang="en-US" b="1">
                <a:solidFill>
                  <a:srgbClr val="000000"/>
                </a:solidFill>
              </a:rPr>
              <a:t>接口</a:t>
            </a:r>
            <a:endParaRPr lang="zh-CN" altLang="en-US"/>
          </a:p>
        </p:txBody>
      </p:sp>
      <p:sp>
        <p:nvSpPr>
          <p:cNvPr id="14346" name="Rectangle 10"/>
          <p:cNvSpPr>
            <a:spLocks noChangeArrowheads="1"/>
          </p:cNvSpPr>
          <p:nvPr/>
        </p:nvSpPr>
        <p:spPr bwMode="auto">
          <a:xfrm>
            <a:off x="2155825" y="5564188"/>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同</a:t>
            </a:r>
            <a:r>
              <a:rPr lang="en-US" altLang="zh-CN" b="1">
                <a:solidFill>
                  <a:srgbClr val="000000"/>
                </a:solidFill>
              </a:rPr>
              <a:t>/</a:t>
            </a:r>
            <a:r>
              <a:rPr lang="zh-CN" altLang="en-US" b="1">
                <a:solidFill>
                  <a:srgbClr val="000000"/>
                </a:solidFill>
              </a:rPr>
              <a:t>异步</a:t>
            </a:r>
          </a:p>
          <a:p>
            <a:pPr algn="ctr" eaLnBrk="1" hangingPunct="1"/>
            <a:r>
              <a:rPr lang="zh-CN" altLang="en-US" b="1">
                <a:solidFill>
                  <a:srgbClr val="000000"/>
                </a:solidFill>
              </a:rPr>
              <a:t>串口</a:t>
            </a:r>
          </a:p>
        </p:txBody>
      </p:sp>
      <p:sp>
        <p:nvSpPr>
          <p:cNvPr id="14347" name="Rectangle 11"/>
          <p:cNvSpPr>
            <a:spLocks noChangeArrowheads="1"/>
          </p:cNvSpPr>
          <p:nvPr/>
        </p:nvSpPr>
        <p:spPr bwMode="auto">
          <a:xfrm>
            <a:off x="4603750" y="5565775"/>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rgbClr val="000000"/>
                </a:solidFill>
              </a:rPr>
              <a:t>AUX </a:t>
            </a:r>
          </a:p>
          <a:p>
            <a:pPr algn="ctr" eaLnBrk="1" hangingPunct="1"/>
            <a:r>
              <a:rPr lang="zh-CN" altLang="en-US" b="1">
                <a:solidFill>
                  <a:srgbClr val="000000"/>
                </a:solidFill>
              </a:rPr>
              <a:t>接口</a:t>
            </a:r>
          </a:p>
        </p:txBody>
      </p:sp>
      <p:sp>
        <p:nvSpPr>
          <p:cNvPr id="14348" name="Rectangle 12"/>
          <p:cNvSpPr>
            <a:spLocks noChangeArrowheads="1"/>
          </p:cNvSpPr>
          <p:nvPr/>
        </p:nvSpPr>
        <p:spPr bwMode="auto">
          <a:xfrm>
            <a:off x="3452813" y="5565775"/>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异步</a:t>
            </a:r>
          </a:p>
          <a:p>
            <a:pPr algn="ctr" eaLnBrk="1" hangingPunct="1"/>
            <a:r>
              <a:rPr lang="zh-CN" altLang="en-US" b="1">
                <a:solidFill>
                  <a:srgbClr val="000000"/>
                </a:solidFill>
              </a:rPr>
              <a:t>串口</a:t>
            </a:r>
          </a:p>
        </p:txBody>
      </p:sp>
      <p:sp>
        <p:nvSpPr>
          <p:cNvPr id="14349" name="Line 13"/>
          <p:cNvSpPr>
            <a:spLocks noChangeShapeType="1"/>
          </p:cNvSpPr>
          <p:nvPr/>
        </p:nvSpPr>
        <p:spPr bwMode="auto">
          <a:xfrm flipH="1">
            <a:off x="2947988" y="3332163"/>
            <a:ext cx="431800" cy="2174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0" name="Line 14"/>
          <p:cNvSpPr>
            <a:spLocks noChangeShapeType="1"/>
          </p:cNvSpPr>
          <p:nvPr/>
        </p:nvSpPr>
        <p:spPr bwMode="auto">
          <a:xfrm flipH="1">
            <a:off x="1671638" y="4168775"/>
            <a:ext cx="431800"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1" name="Line 15"/>
          <p:cNvSpPr>
            <a:spLocks noChangeShapeType="1"/>
          </p:cNvSpPr>
          <p:nvPr/>
        </p:nvSpPr>
        <p:spPr bwMode="auto">
          <a:xfrm flipH="1">
            <a:off x="860425" y="5132388"/>
            <a:ext cx="358775"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2" name="Line 16"/>
          <p:cNvSpPr>
            <a:spLocks noChangeShapeType="1"/>
          </p:cNvSpPr>
          <p:nvPr/>
        </p:nvSpPr>
        <p:spPr bwMode="auto">
          <a:xfrm>
            <a:off x="5468938" y="3332163"/>
            <a:ext cx="431800" cy="217487"/>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3" name="Line 17"/>
          <p:cNvSpPr>
            <a:spLocks noChangeShapeType="1"/>
          </p:cNvSpPr>
          <p:nvPr/>
        </p:nvSpPr>
        <p:spPr bwMode="auto">
          <a:xfrm>
            <a:off x="3163888" y="4124325"/>
            <a:ext cx="360362" cy="433388"/>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4" name="Line 18"/>
          <p:cNvSpPr>
            <a:spLocks noChangeShapeType="1"/>
          </p:cNvSpPr>
          <p:nvPr/>
        </p:nvSpPr>
        <p:spPr bwMode="auto">
          <a:xfrm flipH="1">
            <a:off x="2732088" y="5132388"/>
            <a:ext cx="358775"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5" name="Line 19"/>
          <p:cNvSpPr>
            <a:spLocks noChangeShapeType="1"/>
          </p:cNvSpPr>
          <p:nvPr/>
        </p:nvSpPr>
        <p:spPr bwMode="auto">
          <a:xfrm>
            <a:off x="3954463" y="5205413"/>
            <a:ext cx="1587"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6" name="Line 20"/>
          <p:cNvSpPr>
            <a:spLocks noChangeShapeType="1"/>
          </p:cNvSpPr>
          <p:nvPr/>
        </p:nvSpPr>
        <p:spPr bwMode="auto">
          <a:xfrm>
            <a:off x="4676775" y="5132388"/>
            <a:ext cx="431800" cy="360362"/>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7" name="Rectangle 21"/>
          <p:cNvSpPr>
            <a:spLocks noChangeArrowheads="1"/>
          </p:cNvSpPr>
          <p:nvPr/>
        </p:nvSpPr>
        <p:spPr bwMode="auto">
          <a:xfrm>
            <a:off x="5108575" y="4556125"/>
            <a:ext cx="719138"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拨号</a:t>
            </a:r>
          </a:p>
          <a:p>
            <a:pPr algn="ctr" eaLnBrk="1" hangingPunct="1"/>
            <a:r>
              <a:rPr lang="zh-CN" altLang="en-US" b="1">
                <a:solidFill>
                  <a:srgbClr val="000000"/>
                </a:solidFill>
              </a:rPr>
              <a:t>接口</a:t>
            </a:r>
          </a:p>
        </p:txBody>
      </p:sp>
      <p:sp>
        <p:nvSpPr>
          <p:cNvPr id="14358" name="Rectangle 22"/>
          <p:cNvSpPr>
            <a:spLocks noChangeArrowheads="1"/>
          </p:cNvSpPr>
          <p:nvPr/>
        </p:nvSpPr>
        <p:spPr bwMode="auto">
          <a:xfrm>
            <a:off x="6707188" y="4557713"/>
            <a:ext cx="1081087"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备份中心</a:t>
            </a:r>
          </a:p>
          <a:p>
            <a:pPr algn="ctr" eaLnBrk="1" hangingPunct="1"/>
            <a:r>
              <a:rPr lang="zh-CN" altLang="en-US" b="1">
                <a:solidFill>
                  <a:srgbClr val="000000"/>
                </a:solidFill>
              </a:rPr>
              <a:t>逻辑通道</a:t>
            </a:r>
          </a:p>
        </p:txBody>
      </p:sp>
      <p:sp>
        <p:nvSpPr>
          <p:cNvPr id="14359" name="Rectangle 23"/>
          <p:cNvSpPr>
            <a:spLocks noChangeArrowheads="1"/>
          </p:cNvSpPr>
          <p:nvPr/>
        </p:nvSpPr>
        <p:spPr bwMode="auto">
          <a:xfrm>
            <a:off x="5900738" y="4557713"/>
            <a:ext cx="719137"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子</a:t>
            </a:r>
          </a:p>
          <a:p>
            <a:pPr algn="ctr" eaLnBrk="1" hangingPunct="1"/>
            <a:r>
              <a:rPr lang="zh-CN" altLang="en-US" b="1">
                <a:solidFill>
                  <a:srgbClr val="000000"/>
                </a:solidFill>
              </a:rPr>
              <a:t>接口</a:t>
            </a:r>
          </a:p>
        </p:txBody>
      </p:sp>
      <p:sp>
        <p:nvSpPr>
          <p:cNvPr id="14360" name="Line 24"/>
          <p:cNvSpPr>
            <a:spLocks noChangeShapeType="1"/>
          </p:cNvSpPr>
          <p:nvPr/>
        </p:nvSpPr>
        <p:spPr bwMode="auto">
          <a:xfrm flipH="1">
            <a:off x="5540375" y="4124325"/>
            <a:ext cx="358775"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1" name="Line 25"/>
          <p:cNvSpPr>
            <a:spLocks noChangeShapeType="1"/>
          </p:cNvSpPr>
          <p:nvPr/>
        </p:nvSpPr>
        <p:spPr bwMode="auto">
          <a:xfrm>
            <a:off x="6261100" y="4197350"/>
            <a:ext cx="1588"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2" name="Line 26"/>
          <p:cNvSpPr>
            <a:spLocks noChangeShapeType="1"/>
          </p:cNvSpPr>
          <p:nvPr/>
        </p:nvSpPr>
        <p:spPr bwMode="auto">
          <a:xfrm>
            <a:off x="7485063" y="4124325"/>
            <a:ext cx="431800"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3" name="AutoShape 27"/>
          <p:cNvSpPr>
            <a:spLocks noChangeArrowheads="1"/>
          </p:cNvSpPr>
          <p:nvPr/>
        </p:nvSpPr>
        <p:spPr bwMode="auto">
          <a:xfrm>
            <a:off x="6764338" y="2252663"/>
            <a:ext cx="1800225" cy="1008062"/>
          </a:xfrm>
          <a:prstGeom prst="wedgeRoundRectCallout">
            <a:avLst>
              <a:gd name="adj1" fmla="val -62259"/>
              <a:gd name="adj2" fmla="val 98662"/>
              <a:gd name="adj3" fmla="val 16667"/>
            </a:avLst>
          </a:prstGeom>
          <a:solidFill>
            <a:srgbClr val="FFFF00"/>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物理上不存在、需要通过配置建立的接口</a:t>
            </a:r>
          </a:p>
        </p:txBody>
      </p:sp>
      <p:sp>
        <p:nvSpPr>
          <p:cNvPr id="14364" name="Rectangle 28"/>
          <p:cNvSpPr>
            <a:spLocks noChangeArrowheads="1"/>
          </p:cNvSpPr>
          <p:nvPr/>
        </p:nvSpPr>
        <p:spPr bwMode="auto">
          <a:xfrm>
            <a:off x="7845425" y="4557713"/>
            <a:ext cx="863600" cy="720725"/>
          </a:xfrm>
          <a:prstGeom prst="rect">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rPr>
              <a:t>虚拟接</a:t>
            </a:r>
          </a:p>
          <a:p>
            <a:pPr algn="ctr" eaLnBrk="1" hangingPunct="1"/>
            <a:r>
              <a:rPr lang="zh-CN" altLang="en-US" b="1">
                <a:solidFill>
                  <a:srgbClr val="000000"/>
                </a:solidFill>
              </a:rPr>
              <a:t>口模板</a:t>
            </a:r>
          </a:p>
        </p:txBody>
      </p:sp>
      <p:sp>
        <p:nvSpPr>
          <p:cNvPr id="14365" name="Line 29"/>
          <p:cNvSpPr>
            <a:spLocks noChangeShapeType="1"/>
          </p:cNvSpPr>
          <p:nvPr/>
        </p:nvSpPr>
        <p:spPr bwMode="auto">
          <a:xfrm>
            <a:off x="6980238" y="4197350"/>
            <a:ext cx="217487" cy="3603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994531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3C_PPT_模板Training">
  <a:themeElements>
    <a:clrScheme name="H3C_PPT_模板Trai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H3C_PPT_模板Training">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H3C_PPT_模板Train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3C_PPT_模板Train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3C_PPT_模板Train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3C_PPT_模板Train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3C_PPT_模板Train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3C_PPT_模板Train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3C_PPT_模板Train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3C_PPT_模板Train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3C_PPT_模板Train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3C_PPT_模板Train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3C_PPT_模板Train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3C_PPT_模板Train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备份中心</Template>
  <TotalTime>4493965</TotalTime>
  <Words>5678</Words>
  <Application>Microsoft Office PowerPoint</Application>
  <PresentationFormat>全屏显示(4:3)</PresentationFormat>
  <Paragraphs>738</Paragraphs>
  <Slides>84</Slides>
  <Notes>27</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84</vt:i4>
      </vt:variant>
    </vt:vector>
  </HeadingPairs>
  <TitlesOfParts>
    <vt:vector size="92" baseType="lpstr">
      <vt:lpstr>华文细黑</vt:lpstr>
      <vt:lpstr>宋体</vt:lpstr>
      <vt:lpstr>微软雅黑</vt:lpstr>
      <vt:lpstr>Arial</vt:lpstr>
      <vt:lpstr>Times New Roman</vt:lpstr>
      <vt:lpstr>Wingdings</vt:lpstr>
      <vt:lpstr>H3C_PPT_模板Training</vt:lpstr>
      <vt:lpstr>Microsoft Office Visio 绘图</vt:lpstr>
      <vt:lpstr>PowerPoint 演示文稿</vt:lpstr>
      <vt:lpstr>PowerPoint 演示文稿</vt:lpstr>
      <vt:lpstr>1 控制端口与辅助端口</vt:lpstr>
      <vt:lpstr>2 路由器接口</vt:lpstr>
      <vt:lpstr>2 路由器接口</vt:lpstr>
      <vt:lpstr>2 路由器接口-接口视图</vt:lpstr>
      <vt:lpstr>2 路由器接口-显示接口信息</vt:lpstr>
      <vt:lpstr>2 路由器接口-关闭/重启/复位接口</vt:lpstr>
      <vt:lpstr>3 路由器接口-局域网接口</vt:lpstr>
      <vt:lpstr>3 路由器接口-局域网接口配置</vt:lpstr>
      <vt:lpstr>3 路由器接口-局域网接口配置</vt:lpstr>
      <vt:lpstr>3 路由器接口-局域网接口配置</vt:lpstr>
      <vt:lpstr>4 路由器接口-广域网接口</vt:lpstr>
      <vt:lpstr>4 路由器接口-广域网接口</vt:lpstr>
      <vt:lpstr>4 路由器接口-广域网接口</vt:lpstr>
      <vt:lpstr>5 路由器接口-逻辑接口</vt:lpstr>
      <vt:lpstr>5 路由器接口-逻辑接口</vt:lpstr>
      <vt:lpstr>5 路由器接口-逻辑接口</vt:lpstr>
      <vt:lpstr>5 路由器接口-逻辑接口</vt:lpstr>
      <vt:lpstr>PowerPoint 演示文稿</vt:lpstr>
      <vt:lpstr>学习目标</vt:lpstr>
      <vt:lpstr>静态路由的应用场景</vt:lpstr>
      <vt:lpstr>静态路由配置</vt:lpstr>
      <vt:lpstr>静态路由配置</vt:lpstr>
      <vt:lpstr>静态路由配置</vt:lpstr>
      <vt:lpstr>缺省路由</vt:lpstr>
      <vt:lpstr>配置验证</vt:lpstr>
      <vt:lpstr>PowerPoint 演示文稿</vt:lpstr>
      <vt:lpstr>PowerPoint 演示文稿</vt:lpstr>
      <vt:lpstr>路由的来源（Protocol）</vt:lpstr>
      <vt:lpstr>与路由协议相关的术语</vt:lpstr>
      <vt:lpstr>与路由协议相关的术语2</vt:lpstr>
      <vt:lpstr>与路由协议相关的术语3</vt:lpstr>
      <vt:lpstr> 按寻径算法划分</vt:lpstr>
      <vt:lpstr>路由协议的基本原理</vt:lpstr>
      <vt:lpstr>路由协议的基本原理2</vt:lpstr>
      <vt:lpstr> 衡量路由协议的一些性能指标</vt:lpstr>
      <vt:lpstr>距离矢量路由协议</vt:lpstr>
      <vt:lpstr>距离矢量协议路由发现</vt:lpstr>
      <vt:lpstr>RIP</vt:lpstr>
      <vt:lpstr>RIP</vt:lpstr>
      <vt:lpstr>路由环路问题</vt:lpstr>
      <vt:lpstr>防止路由环路的方法</vt:lpstr>
      <vt:lpstr>路由毒化</vt:lpstr>
      <vt:lpstr>防止路由环路的方法</vt:lpstr>
      <vt:lpstr>RIPv1、RIPv2比较</vt:lpstr>
      <vt:lpstr>RIPv1、RIPv2比较</vt:lpstr>
      <vt:lpstr>RIP配置</vt:lpstr>
      <vt:lpstr>RIP配置</vt:lpstr>
      <vt:lpstr>RIP配置</vt:lpstr>
      <vt:lpstr>RIP配置</vt:lpstr>
      <vt:lpstr>RIP配置实例</vt:lpstr>
      <vt:lpstr>PowerPoint 演示文稿</vt:lpstr>
      <vt:lpstr>PowerPoint 演示文稿</vt:lpstr>
      <vt:lpstr>PowerPoint 演示文稿</vt:lpstr>
      <vt:lpstr>PowerPoint 演示文稿</vt:lpstr>
      <vt:lpstr>PowerPoint 演示文稿</vt:lpstr>
      <vt:lpstr>链路状态路由协议</vt:lpstr>
      <vt:lpstr>链路状态路由协议与距离向量协议的不同:</vt:lpstr>
      <vt:lpstr>OSPF路由协议</vt:lpstr>
      <vt:lpstr>OSPF协议相关概念： Router ID</vt:lpstr>
      <vt:lpstr>区域（Area）</vt:lpstr>
      <vt:lpstr>区域（Area）</vt:lpstr>
      <vt:lpstr>路由聚合</vt:lpstr>
      <vt:lpstr>聚合示意图</vt:lpstr>
      <vt:lpstr>OSPF中关键的表</vt:lpstr>
      <vt:lpstr>OSPF支持的网络类型</vt:lpstr>
      <vt:lpstr>OSPF支持的网络类型</vt:lpstr>
      <vt:lpstr>OSPF协议相关概念：DR和BDR</vt:lpstr>
      <vt:lpstr>OSPF报文</vt:lpstr>
      <vt:lpstr>邻居状态机</vt:lpstr>
      <vt:lpstr>邻居发现</vt:lpstr>
      <vt:lpstr>数据库同步</vt:lpstr>
      <vt:lpstr>建立完全邻接关系</vt:lpstr>
      <vt:lpstr>DR &amp; BDR选举</vt:lpstr>
      <vt:lpstr>OSPF配置</vt:lpstr>
      <vt:lpstr>启动OSPF</vt:lpstr>
      <vt:lpstr>进入OSPF区域视图</vt:lpstr>
      <vt:lpstr>在指定网段使能OSPF</vt:lpstr>
      <vt:lpstr>PowerPoint 演示文稿</vt:lpstr>
      <vt:lpstr>PowerPoint 演示文稿</vt:lpstr>
      <vt:lpstr>PowerPoint 演示文稿</vt:lpstr>
      <vt:lpstr>PowerPoint 演示文稿</vt:lpstr>
      <vt:lpstr>RIP与OSPF比较</vt:lpstr>
    </vt:vector>
  </TitlesOfParts>
  <Company>JLU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局域网技术与组网工程</dc:title>
  <dc:creator>wyr</dc:creator>
  <cp:lastModifiedBy>Microsoft 帐户</cp:lastModifiedBy>
  <cp:revision>310</cp:revision>
  <dcterms:created xsi:type="dcterms:W3CDTF">2008-03-10T01:50:10Z</dcterms:created>
  <dcterms:modified xsi:type="dcterms:W3CDTF">2022-05-16T16:31:01Z</dcterms:modified>
</cp:coreProperties>
</file>